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87" r:id="rId2"/>
    <p:sldId id="288" r:id="rId3"/>
    <p:sldId id="323" r:id="rId4"/>
    <p:sldId id="345" r:id="rId5"/>
    <p:sldId id="324" r:id="rId6"/>
    <p:sldId id="325" r:id="rId7"/>
    <p:sldId id="349" r:id="rId8"/>
    <p:sldId id="326" r:id="rId9"/>
    <p:sldId id="348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46" r:id="rId26"/>
    <p:sldId id="327" r:id="rId27"/>
    <p:sldId id="328" r:id="rId28"/>
    <p:sldId id="335" r:id="rId29"/>
    <p:sldId id="336" r:id="rId30"/>
    <p:sldId id="337" r:id="rId31"/>
    <p:sldId id="339" r:id="rId32"/>
    <p:sldId id="350" r:id="rId33"/>
    <p:sldId id="351" r:id="rId34"/>
    <p:sldId id="340" r:id="rId35"/>
    <p:sldId id="344" r:id="rId36"/>
    <p:sldId id="334" r:id="rId37"/>
    <p:sldId id="343" r:id="rId38"/>
    <p:sldId id="314" r:id="rId39"/>
    <p:sldId id="330" r:id="rId40"/>
    <p:sldId id="332" r:id="rId41"/>
    <p:sldId id="331" r:id="rId42"/>
    <p:sldId id="341" r:id="rId43"/>
    <p:sldId id="322" r:id="rId44"/>
    <p:sldId id="347" r:id="rId45"/>
    <p:sldId id="291" r:id="rId4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0000"/>
    <a:srgbClr val="E46C0A"/>
    <a:srgbClr val="000000"/>
    <a:srgbClr val="006600"/>
    <a:srgbClr val="C3A63B"/>
    <a:srgbClr val="791D1F"/>
    <a:srgbClr val="0000FF"/>
    <a:srgbClr val="4F81BD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9" autoAdjust="0"/>
    <p:restoredTop sz="94660"/>
  </p:normalViewPr>
  <p:slideViewPr>
    <p:cSldViewPr>
      <p:cViewPr>
        <p:scale>
          <a:sx n="75" d="100"/>
          <a:sy n="75" d="100"/>
        </p:scale>
        <p:origin x="-2988" y="-12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02"/>
    </p:cViewPr>
  </p:sorterViewPr>
  <p:notesViewPr>
    <p:cSldViewPr>
      <p:cViewPr varScale="1">
        <p:scale>
          <a:sx n="89" d="100"/>
          <a:sy n="89" d="100"/>
        </p:scale>
        <p:origin x="-3846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A35CA-E3D3-4ACB-A462-75ED08E3FC98}" type="datetimeFigureOut">
              <a:rPr lang="pt-BR" smtClean="0"/>
              <a:t>28/01/2024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E1B8B-6C05-4250-BF23-69834D840F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144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373C-F4F0-4CFB-B120-261A675FF89F}" type="datetimeFigureOut">
              <a:rPr lang="pt-BR" smtClean="0"/>
              <a:t>28/01/2024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CB84-7A95-4510-9514-5DFC6281C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1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597819"/>
            <a:ext cx="9144000" cy="1102519"/>
          </a:xfrm>
        </p:spPr>
        <p:txBody>
          <a:bodyPr anchor="t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378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6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29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7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910" y="3308808"/>
            <a:ext cx="9144000" cy="1008668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05176"/>
            <a:ext cx="9143999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2180035"/>
            <a:ext cx="9143999" cy="112514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2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68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55526"/>
            <a:ext cx="4496370" cy="479822"/>
          </a:xfrm>
          <a:ln>
            <a:solidFill>
              <a:schemeClr val="tx1"/>
            </a:solidFill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0" y="1059582"/>
            <a:ext cx="4497388" cy="3888432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99992" y="555526"/>
            <a:ext cx="464400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9992" y="1059582"/>
            <a:ext cx="4644008" cy="38884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16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06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64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57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3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rgbClr val="C3A63B"/>
          </a:solidFill>
          <a:ln w="12700">
            <a:solidFill>
              <a:srgbClr val="C3A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 userDrawn="1"/>
        </p:nvSpPr>
        <p:spPr>
          <a:xfrm>
            <a:off x="2339752" y="0"/>
            <a:ext cx="6804248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4952700"/>
            <a:ext cx="9144000" cy="190800"/>
          </a:xfrm>
          <a:prstGeom prst="rect">
            <a:avLst/>
          </a:prstGeom>
          <a:solidFill>
            <a:srgbClr val="791D1F"/>
          </a:solidFill>
          <a:ln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40000"/>
            <a:ext cx="9144000" cy="440801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0" y="4951526"/>
            <a:ext cx="6300192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0">
                <a:solidFill>
                  <a:schemeClr val="bg1"/>
                </a:solidFill>
              </a:defRPr>
            </a:lvl1pPr>
          </a:lstStyle>
          <a:p>
            <a:pPr algn="l"/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100269" y="4948014"/>
            <a:ext cx="1043731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916" y="-12584"/>
            <a:ext cx="1034230" cy="57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aofmari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hyperlink" Target="https://builtin.com/data-science/gradient-descent" TargetMode="External"/><Relationship Id="rId7" Type="http://schemas.openxmlformats.org/officeDocument/2006/relationships/hyperlink" Target="http://conteudo.icmc.usp.br/pessoas/moacir/p17sibgrapi-tutorial/" TargetMode="External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41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docs.net/341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nizyuret.com/2015/03/alec-radfords-animations-for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hyperlink" Target="https://image-net.org/challenges/LSVRC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miengineering.com/new-vision-technologies-for-real-world-applications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s://www.kaggle.com/c/dogs-vs-cat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www.cs.toronto.edu/~kriz/cifar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s://www.image-ne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log/products/gcp/learn-tensorflow-and-deep-learning-without-a-phd" TargetMode="External"/><Relationship Id="rId2" Type="http://schemas.openxmlformats.org/officeDocument/2006/relationships/hyperlink" Target="https://github.com/maponti/deeplearning_intro_data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works.com/discovery/convolutional-neural-network-matlab.html" TargetMode="External"/><Relationship Id="rId5" Type="http://schemas.openxmlformats.org/officeDocument/2006/relationships/hyperlink" Target="https://www.deeplearningbook.org/" TargetMode="External"/><Relationship Id="rId4" Type="http://schemas.openxmlformats.org/officeDocument/2006/relationships/hyperlink" Target="http://cs231n.github.io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compbiomed.2019.103542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nteudo.icmc.usp.br/pessoas/moacir/p17sibgrapi-tutorial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pt-BR" dirty="0"/>
              <a:t>Aula </a:t>
            </a:r>
            <a:r>
              <a:rPr lang="pt-BR" dirty="0" smtClean="0"/>
              <a:t>17 </a:t>
            </a:r>
            <a:r>
              <a:rPr lang="pt-BR" dirty="0"/>
              <a:t>– </a:t>
            </a:r>
            <a:r>
              <a:rPr lang="pt-BR" dirty="0" smtClean="0"/>
              <a:t>Redes Neurais Convolucionais</a:t>
            </a:r>
            <a:endParaRPr lang="pt-BR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pt-BR" dirty="0"/>
              <a:t>Prof. João Fernando Mari</a:t>
            </a:r>
          </a:p>
          <a:p>
            <a:pPr lvl="0"/>
            <a:r>
              <a:rPr lang="pt-BR" sz="1400" i="1" dirty="0">
                <a:hlinkClick r:id="rId2"/>
              </a:rPr>
              <a:t>joaofmari.github.io </a:t>
            </a:r>
            <a:endParaRPr lang="pt-BR" sz="1400" i="1" dirty="0"/>
          </a:p>
          <a:p>
            <a:pPr lvl="0"/>
            <a:r>
              <a:rPr lang="pt-BR" sz="1400" i="1" dirty="0"/>
              <a:t>joaof.mari@ufv.br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spcBef>
                <a:spcPts val="0"/>
              </a:spcBef>
            </a:pPr>
            <a:r>
              <a:rPr lang="pt-BR" sz="2200" dirty="0">
                <a:solidFill>
                  <a:prstClr val="white"/>
                </a:solidFill>
                <a:ea typeface="+mn-ea"/>
                <a:cs typeface="+mn-cs"/>
              </a:rPr>
              <a:t>SIN 392 – Introdução ao Processamento Digital de Imagens (</a:t>
            </a:r>
            <a:r>
              <a:rPr lang="pt-BR" sz="2200" dirty="0" smtClean="0">
                <a:solidFill>
                  <a:prstClr val="white"/>
                </a:solidFill>
                <a:ea typeface="+mn-ea"/>
                <a:cs typeface="+mn-cs"/>
              </a:rPr>
              <a:t>2023-1)</a:t>
            </a:r>
            <a:endParaRPr lang="pt-BR" sz="2200" dirty="0">
              <a:solidFill>
                <a:prstClr val="white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saída - </a:t>
            </a:r>
            <a:r>
              <a:rPr lang="pt-BR" dirty="0" err="1" smtClean="0"/>
              <a:t>softmax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saída </a:t>
            </a:r>
            <a:r>
              <a:rPr lang="pt-BR" dirty="0" smtClean="0"/>
              <a:t>– </a:t>
            </a:r>
            <a:r>
              <a:rPr lang="pt-BR" dirty="0" err="1" smtClean="0"/>
              <a:t>softmax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Função </a:t>
                </a:r>
                <a:r>
                  <a:rPr lang="pt-BR" dirty="0" err="1" smtClean="0"/>
                  <a:t>softmax</a:t>
                </a:r>
                <a:r>
                  <a:rPr lang="pt-BR" dirty="0" smtClean="0"/>
                  <a:t> para M classes: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𝑠𝑜𝑓𝑡𝑚𝑎𝑥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t-B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pt-BR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pt-BR" i="1">
                                <a:latin typeface="Cambria Math"/>
                              </a:rPr>
                              <m:t>𝑗</m:t>
                            </m:r>
                            <m:r>
                              <a:rPr lang="pt-BR" i="1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pt-BR" i="1">
                                <a:latin typeface="Cambria Math"/>
                              </a:rPr>
                              <m:t>𝑀</m:t>
                            </m:r>
                            <m:r>
                              <a:rPr lang="pt-BR" i="1">
                                <a:latin typeface="Cambria Math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pt-BR" dirty="0"/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pt-BR" b="1" dirty="0" smtClean="0"/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pt-BR" b="1" dirty="0" smtClean="0"/>
                  <a:t>Exemplo:</a:t>
                </a:r>
                <a:endParaRPr lang="pt-BR" b="1" dirty="0"/>
              </a:p>
              <a:p>
                <a:pPr marL="742950" lvl="2" indent="-342900"/>
                <a14:m>
                  <m:oMath xmlns:m="http://schemas.openxmlformats.org/officeDocument/2006/math">
                    <m:r>
                      <a:rPr lang="pt-BR" b="1">
                        <a:latin typeface="Cambria Math"/>
                      </a:rPr>
                      <m:t>𝐱</m:t>
                    </m:r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[−0,8   2,0   6.0   −2,7   0,8] </m:t>
                    </m:r>
                  </m:oMath>
                </a14:m>
                <a:endParaRPr lang="pt-BR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pt-BR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BR" i="1">
                            <a:latin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/>
                          </a:rPr>
                          <m:t>𝑀</m:t>
                        </m:r>
                        <m:r>
                          <a:rPr lang="pt-BR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pt-B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5,3</m:t>
                    </m:r>
                  </m:oMath>
                </a14:m>
                <a:r>
                  <a:rPr lang="pt-BR" dirty="0" smtClean="0"/>
                  <a:t>	</a:t>
                </a:r>
              </a:p>
              <a:p>
                <a:pPr lvl="2"/>
                <a:r>
                  <a:rPr lang="pt-BR" i="1" dirty="0" smtClean="0"/>
                  <a:t>Soma != de 1,0. Não pode ser interpretado como probabilidades.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pt-BR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BR" i="1">
                            <a:latin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/>
                          </a:rPr>
                          <m:t>𝑀</m:t>
                        </m:r>
                        <m:r>
                          <a:rPr lang="pt-BR" i="1">
                            <a:latin typeface="Cambria Math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lang="pt-BR" b="0" i="1" smtClean="0">
                        <a:latin typeface="Cambria Math"/>
                      </a:rPr>
                      <m:t>=0,4493+7,3891+403,4288+0,0672+2,2255=413,5599</m:t>
                    </m:r>
                  </m:oMath>
                </a14:m>
                <a:endParaRPr lang="pt-B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𝑠𝑜𝑓𝑡𝑚𝑎𝑥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0,0011   0,0179   0,9755   0,0002   0,0054</m:t>
                        </m:r>
                      </m:e>
                    </m:d>
                  </m:oMath>
                </a14:m>
                <a:endParaRPr lang="pt-BR" b="0" dirty="0" smtClean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pt-BR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BR" i="1">
                            <a:latin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/>
                          </a:rPr>
                          <m:t>𝑀</m:t>
                        </m:r>
                        <m:r>
                          <a:rPr lang="pt-BR" i="1"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pt-BR" b="0" i="1" smtClean="0">
                            <a:latin typeface="Cambria Math"/>
                          </a:rPr>
                          <m:t>𝑠𝑜𝑓𝑡𝑚𝑎𝑥</m:t>
                        </m:r>
                        <m:r>
                          <a:rPr lang="pt-BR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pt-BR" b="0" i="1" smtClean="0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1,0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i="1" dirty="0" smtClean="0"/>
                  <a:t>Representa a probabilidade da amostra pertencer a cada classe.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00" t="-692" b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340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Função de perda (</a:t>
            </a:r>
            <a:r>
              <a:rPr lang="pt-BR" dirty="0" err="1" smtClean="0"/>
              <a:t>loss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93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de perda </a:t>
            </a:r>
            <a:r>
              <a:rPr lang="pt-BR" dirty="0" smtClean="0"/>
              <a:t>(</a:t>
            </a:r>
            <a:r>
              <a:rPr lang="pt-BR" dirty="0" err="1" smtClean="0"/>
              <a:t>loss</a:t>
            </a:r>
            <a:r>
              <a:rPr lang="pt-BR" dirty="0" smtClean="0"/>
              <a:t>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Entropia cruzada para mais de 2 classes (M&gt;2):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 smtClean="0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/>
                          </a:rPr>
                          <m:t>𝑀</m:t>
                        </m:r>
                        <m:r>
                          <a:rPr lang="pt-BR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pt-B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pt-BR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⁡(</m:t>
                        </m:r>
                        <m:sSub>
                          <m:sSub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b="1" i="1">
                                    <a:latin typeface="Cambria Math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pt-BR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pt-BR" dirty="0"/>
              </a:p>
              <a:p>
                <a:endParaRPr lang="pt-BR" dirty="0" smtClean="0"/>
              </a:p>
              <a:p>
                <a:r>
                  <a:rPr lang="pt-BR" dirty="0" smtClean="0"/>
                  <a:t>Entropia cruzada para 2 classes (M=2):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=−(</m:t>
                    </m:r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∙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pt-BR" b="1" i="1">
                                    <a:latin typeface="Cambria Math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pt-BR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1−</m:t>
                        </m:r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d>
                    <m:func>
                      <m:funcPr>
                        <m:ctrlPr>
                          <a:rPr lang="pt-BR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pt-B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pt-BR" i="1">
                        <a:latin typeface="Cambria Math"/>
                      </a:rPr>
                      <m:t>)</m:t>
                    </m:r>
                  </m:oMath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00" t="-1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803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Entropia cruzada para </a:t>
            </a:r>
            <a:r>
              <a:rPr lang="pt-BR" dirty="0" smtClean="0"/>
              <a:t>M&gt;2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5 classes, classificação </a:t>
                </a:r>
                <a:r>
                  <a:rPr lang="pt-BR" b="1" dirty="0" smtClean="0"/>
                  <a:t>correta</a:t>
                </a:r>
                <a:r>
                  <a:rPr lang="pt-BR" dirty="0" smtClean="0"/>
                  <a:t>, com 72% de probabilidade: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 smtClean="0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</m:t>
                    </m:r>
                    <m:r>
                      <a:rPr lang="pt-BR" b="0" i="1" smtClean="0">
                        <a:latin typeface="Cambria Math"/>
                      </a:rPr>
                      <m:t>      </m:t>
                    </m:r>
                    <m:r>
                      <a:rPr lang="pt-BR" i="1">
                        <a:latin typeface="Cambria Math"/>
                      </a:rPr>
                      <m:t>0  </m:t>
                    </m:r>
                    <m:r>
                      <a:rPr lang="pt-BR" b="0" i="1" smtClean="0">
                        <a:latin typeface="Cambria Math"/>
                      </a:rPr>
                      <m:t>    </m:t>
                    </m:r>
                    <m:r>
                      <a:rPr lang="pt-BR" i="1">
                        <a:latin typeface="Cambria Math"/>
                      </a:rPr>
                      <m:t> 0</m:t>
                    </m:r>
                    <m:r>
                      <a:rPr lang="pt-BR" b="0" i="1" smtClean="0">
                        <a:latin typeface="Cambria Math"/>
                      </a:rPr>
                      <m:t>        1</m:t>
                    </m:r>
                    <m:r>
                      <a:rPr lang="pt-BR" i="1">
                        <a:latin typeface="Cambria Math"/>
                      </a:rPr>
                      <m:t> </m:t>
                    </m:r>
                    <m:r>
                      <a:rPr lang="pt-BR" b="0" i="1" smtClean="0">
                        <a:latin typeface="Cambria Math"/>
                      </a:rPr>
                      <m:t>      </m:t>
                    </m:r>
                    <m:r>
                      <a:rPr lang="pt-BR" i="1">
                        <a:latin typeface="Cambria Math"/>
                      </a:rPr>
                      <m:t>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 smtClean="0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0,20   0,0   0,05  0,72    0,03</m:t>
                        </m:r>
                      </m:e>
                    </m:d>
                  </m:oMath>
                </a14:m>
                <a:endParaRPr lang="pt-B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−(0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b="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0,2</m:t>
                        </m:r>
                      </m:e>
                    </m:func>
                    <m:r>
                      <a:rPr lang="pt-B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5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b="0" i="1" smtClean="0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72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0,72</m:t>
                            </m:r>
                          </m:e>
                        </m:func>
                      </m:e>
                    </m:d>
                    <m:r>
                      <a:rPr lang="pt-BR" b="0" i="1" smtClean="0">
                        <a:latin typeface="Cambria Math"/>
                        <a:ea typeface="Cambria Math"/>
                      </a:rPr>
                      <m:t>=0,14267</m:t>
                    </m:r>
                  </m:oMath>
                </a14:m>
                <a:r>
                  <a:rPr lang="pt-BR" dirty="0" smtClean="0"/>
                  <a:t> </a:t>
                </a:r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5 classes, classificação </a:t>
                </a:r>
                <a:r>
                  <a:rPr lang="pt-BR" b="1" dirty="0">
                    <a:solidFill>
                      <a:schemeClr val="bg1"/>
                    </a:solidFill>
                  </a:rPr>
                  <a:t>correta</a:t>
                </a:r>
                <a:r>
                  <a:rPr lang="pt-BR" dirty="0">
                    <a:solidFill>
                      <a:schemeClr val="bg1"/>
                    </a:solidFill>
                  </a:rPr>
                  <a:t>, </a:t>
                </a:r>
                <a:r>
                  <a:rPr lang="pt-BR" dirty="0" smtClean="0">
                    <a:solidFill>
                      <a:schemeClr val="bg1"/>
                    </a:solidFill>
                  </a:rPr>
                  <a:t>com 52% de probabilidade:</a:t>
                </a:r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3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0   0,0   0,05,  0,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5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2    0,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=−(0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0,5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5</m:t>
                            </m:r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284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pt-BR" dirty="0">
                    <a:solidFill>
                      <a:schemeClr val="bg1"/>
                    </a:solidFill>
                  </a:rPr>
                  <a:t>5 classes, classificação </a:t>
                </a:r>
                <a:r>
                  <a:rPr lang="pt-BR" b="1" dirty="0" smtClean="0">
                    <a:solidFill>
                      <a:schemeClr val="bg1"/>
                    </a:solidFill>
                  </a:rPr>
                  <a:t>incorreta</a:t>
                </a:r>
                <a:r>
                  <a:rPr lang="pt-BR" dirty="0" smtClean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6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0   0,0   0,0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7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 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30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   0,03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=−(0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6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07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5229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</a:t>
                </a:r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67" t="-1383" b="-1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462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Entropia cruzada para </a:t>
            </a:r>
            <a:r>
              <a:rPr lang="pt-BR" dirty="0" smtClean="0"/>
              <a:t>M&gt;2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5 classes, classificação </a:t>
                </a:r>
                <a:r>
                  <a:rPr lang="pt-BR" b="1" dirty="0" smtClean="0"/>
                  <a:t>correta</a:t>
                </a:r>
                <a:r>
                  <a:rPr lang="pt-BR" dirty="0" smtClean="0"/>
                  <a:t>, com 72% de probabilidade: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 smtClean="0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</m:t>
                    </m:r>
                    <m:r>
                      <a:rPr lang="pt-BR" b="0" i="1" smtClean="0">
                        <a:latin typeface="Cambria Math"/>
                      </a:rPr>
                      <m:t>      </m:t>
                    </m:r>
                    <m:r>
                      <a:rPr lang="pt-BR" i="1">
                        <a:latin typeface="Cambria Math"/>
                      </a:rPr>
                      <m:t>0  </m:t>
                    </m:r>
                    <m:r>
                      <a:rPr lang="pt-BR" b="0" i="1" smtClean="0">
                        <a:latin typeface="Cambria Math"/>
                      </a:rPr>
                      <m:t>    </m:t>
                    </m:r>
                    <m:r>
                      <a:rPr lang="pt-BR" i="1">
                        <a:latin typeface="Cambria Math"/>
                      </a:rPr>
                      <m:t> 0</m:t>
                    </m:r>
                    <m:r>
                      <a:rPr lang="pt-BR" b="0" i="1" smtClean="0">
                        <a:latin typeface="Cambria Math"/>
                      </a:rPr>
                      <m:t>        1</m:t>
                    </m:r>
                    <m:r>
                      <a:rPr lang="pt-BR" i="1">
                        <a:latin typeface="Cambria Math"/>
                      </a:rPr>
                      <m:t> </m:t>
                    </m:r>
                    <m:r>
                      <a:rPr lang="pt-BR" b="0" i="1" smtClean="0">
                        <a:latin typeface="Cambria Math"/>
                      </a:rPr>
                      <m:t>      </m:t>
                    </m:r>
                    <m:r>
                      <a:rPr lang="pt-BR" i="1">
                        <a:latin typeface="Cambria Math"/>
                      </a:rPr>
                      <m:t>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 smtClean="0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0,20   0,0   0,05  0,72    0,03</m:t>
                        </m:r>
                      </m:e>
                    </m:d>
                  </m:oMath>
                </a14:m>
                <a:endParaRPr lang="pt-B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−(0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b="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0,2</m:t>
                        </m:r>
                      </m:e>
                    </m:func>
                    <m:r>
                      <a:rPr lang="pt-B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5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b="0" i="1" smtClean="0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72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0,72</m:t>
                            </m:r>
                          </m:e>
                        </m:func>
                      </m:e>
                    </m:d>
                    <m:r>
                      <a:rPr lang="pt-BR" b="0" i="1" smtClean="0">
                        <a:latin typeface="Cambria Math"/>
                        <a:ea typeface="Cambria Math"/>
                      </a:rPr>
                      <m:t>=0,14267</m:t>
                    </m:r>
                  </m:oMath>
                </a14:m>
                <a:r>
                  <a:rPr lang="pt-BR" dirty="0" smtClean="0"/>
                  <a:t> </a:t>
                </a:r>
              </a:p>
              <a:p>
                <a:r>
                  <a:rPr lang="pt-BR" dirty="0"/>
                  <a:t>5 classes, classificação </a:t>
                </a:r>
                <a:r>
                  <a:rPr lang="pt-BR" b="1" dirty="0"/>
                  <a:t>correta</a:t>
                </a:r>
                <a:r>
                  <a:rPr lang="pt-BR" dirty="0"/>
                  <a:t>, </a:t>
                </a:r>
                <a:r>
                  <a:rPr lang="pt-BR" dirty="0" smtClean="0"/>
                  <a:t>com 52% de probabilidade: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</a:rPr>
                          <m:t>3</m:t>
                        </m:r>
                        <m:r>
                          <a:rPr lang="pt-BR" i="1">
                            <a:latin typeface="Cambria Math"/>
                          </a:rPr>
                          <m:t>0   0,0   0,05  0,</m:t>
                        </m:r>
                        <m:r>
                          <a:rPr lang="pt-BR" b="0" i="1" smtClean="0">
                            <a:latin typeface="Cambria Math"/>
                          </a:rPr>
                          <m:t>5</m:t>
                        </m:r>
                        <m:r>
                          <a:rPr lang="pt-BR" i="1">
                            <a:latin typeface="Cambria Math"/>
                          </a:rPr>
                          <m:t>2    0,</m:t>
                        </m:r>
                        <m:r>
                          <a:rPr lang="pt-BR" b="0" i="1" smtClean="0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=−(0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0,5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5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284</m:t>
                    </m:r>
                  </m:oMath>
                </a14:m>
                <a:r>
                  <a:rPr lang="pt-BR" dirty="0"/>
                  <a:t> </a:t>
                </a:r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5 classes, classificação </a:t>
                </a:r>
                <a:r>
                  <a:rPr lang="pt-BR" b="1" dirty="0" smtClean="0">
                    <a:solidFill>
                      <a:schemeClr val="bg1"/>
                    </a:solidFill>
                  </a:rPr>
                  <a:t>incorreta</a:t>
                </a:r>
                <a:r>
                  <a:rPr lang="pt-BR" dirty="0" smtClean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6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0   0,0   0,0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7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 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30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   0,03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=−(0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6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07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5229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</a:t>
                </a:r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67" t="-1383" b="-1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680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Entropia cruzada para </a:t>
            </a:r>
            <a:r>
              <a:rPr lang="pt-BR" dirty="0" smtClean="0"/>
              <a:t>M&gt;2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5 classes, classificação </a:t>
                </a:r>
                <a:r>
                  <a:rPr lang="pt-BR" b="1" dirty="0" smtClean="0"/>
                  <a:t>correta</a:t>
                </a:r>
                <a:r>
                  <a:rPr lang="pt-BR" dirty="0" smtClean="0"/>
                  <a:t>, com 72% de probabilidade: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 smtClean="0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</m:t>
                    </m:r>
                    <m:r>
                      <a:rPr lang="pt-BR" b="0" i="1" smtClean="0">
                        <a:latin typeface="Cambria Math"/>
                      </a:rPr>
                      <m:t>      </m:t>
                    </m:r>
                    <m:r>
                      <a:rPr lang="pt-BR" i="1">
                        <a:latin typeface="Cambria Math"/>
                      </a:rPr>
                      <m:t>0  </m:t>
                    </m:r>
                    <m:r>
                      <a:rPr lang="pt-BR" b="0" i="1" smtClean="0">
                        <a:latin typeface="Cambria Math"/>
                      </a:rPr>
                      <m:t>    </m:t>
                    </m:r>
                    <m:r>
                      <a:rPr lang="pt-BR" i="1">
                        <a:latin typeface="Cambria Math"/>
                      </a:rPr>
                      <m:t> 0</m:t>
                    </m:r>
                    <m:r>
                      <a:rPr lang="pt-BR" b="0" i="1" smtClean="0">
                        <a:latin typeface="Cambria Math"/>
                      </a:rPr>
                      <m:t>        1</m:t>
                    </m:r>
                    <m:r>
                      <a:rPr lang="pt-BR" i="1">
                        <a:latin typeface="Cambria Math"/>
                      </a:rPr>
                      <m:t> </m:t>
                    </m:r>
                    <m:r>
                      <a:rPr lang="pt-BR" b="0" i="1" smtClean="0">
                        <a:latin typeface="Cambria Math"/>
                      </a:rPr>
                      <m:t>      </m:t>
                    </m:r>
                    <m:r>
                      <a:rPr lang="pt-BR" i="1">
                        <a:latin typeface="Cambria Math"/>
                      </a:rPr>
                      <m:t>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 smtClean="0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0,20   0,0   0,05  0,72    0,03</m:t>
                        </m:r>
                      </m:e>
                    </m:d>
                  </m:oMath>
                </a14:m>
                <a:endParaRPr lang="pt-B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−(0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b="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0,2</m:t>
                        </m:r>
                      </m:e>
                    </m:func>
                    <m:r>
                      <a:rPr lang="pt-B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5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b="0" i="1" smtClean="0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72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0,72</m:t>
                            </m:r>
                          </m:e>
                        </m:func>
                      </m:e>
                    </m:d>
                    <m:r>
                      <a:rPr lang="pt-BR" b="0" i="1" smtClean="0">
                        <a:latin typeface="Cambria Math"/>
                        <a:ea typeface="Cambria Math"/>
                      </a:rPr>
                      <m:t>=0,14267</m:t>
                    </m:r>
                  </m:oMath>
                </a14:m>
                <a:r>
                  <a:rPr lang="pt-BR" dirty="0" smtClean="0"/>
                  <a:t> </a:t>
                </a:r>
              </a:p>
              <a:p>
                <a:r>
                  <a:rPr lang="pt-BR" dirty="0"/>
                  <a:t>5 classes, classificação </a:t>
                </a:r>
                <a:r>
                  <a:rPr lang="pt-BR" b="1" dirty="0"/>
                  <a:t>correta</a:t>
                </a:r>
                <a:r>
                  <a:rPr lang="pt-BR" dirty="0"/>
                  <a:t>, </a:t>
                </a:r>
                <a:r>
                  <a:rPr lang="pt-BR" dirty="0" smtClean="0"/>
                  <a:t>com 52% de probabilidade: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</a:rPr>
                          <m:t>3</m:t>
                        </m:r>
                        <m:r>
                          <a:rPr lang="pt-BR" i="1">
                            <a:latin typeface="Cambria Math"/>
                          </a:rPr>
                          <m:t>0   0,0   0,05  0,</m:t>
                        </m:r>
                        <m:r>
                          <a:rPr lang="pt-BR" b="0" i="1" smtClean="0">
                            <a:latin typeface="Cambria Math"/>
                          </a:rPr>
                          <m:t>5</m:t>
                        </m:r>
                        <m:r>
                          <a:rPr lang="pt-BR" i="1">
                            <a:latin typeface="Cambria Math"/>
                          </a:rPr>
                          <m:t>2    0,</m:t>
                        </m:r>
                        <m:r>
                          <a:rPr lang="pt-BR" b="0" i="1" smtClean="0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=−(0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0,5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5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284</m:t>
                    </m:r>
                  </m:oMath>
                </a14:m>
                <a:r>
                  <a:rPr lang="pt-BR" dirty="0"/>
                  <a:t> </a:t>
                </a:r>
              </a:p>
              <a:p>
                <a:r>
                  <a:rPr lang="pt-BR" dirty="0"/>
                  <a:t>5 classes, classificação </a:t>
                </a:r>
                <a:r>
                  <a:rPr lang="pt-BR" b="1" dirty="0" smtClean="0"/>
                  <a:t>incorreta</a:t>
                </a:r>
                <a:r>
                  <a:rPr lang="pt-BR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</a:rPr>
                          <m:t>6</m:t>
                        </m:r>
                        <m:r>
                          <a:rPr lang="pt-BR" i="1">
                            <a:latin typeface="Cambria Math"/>
                          </a:rPr>
                          <m:t>0   0,0   0,0</m:t>
                        </m:r>
                        <m:r>
                          <a:rPr lang="pt-BR" b="0" i="1" smtClean="0">
                            <a:latin typeface="Cambria Math"/>
                          </a:rPr>
                          <m:t>7</m:t>
                        </m:r>
                        <m:r>
                          <a:rPr lang="pt-BR" i="1">
                            <a:latin typeface="Cambria Math"/>
                          </a:rPr>
                          <m:t>  0,</m:t>
                        </m:r>
                        <m:r>
                          <a:rPr lang="pt-BR" b="0" i="1" smtClean="0">
                            <a:latin typeface="Cambria Math"/>
                          </a:rPr>
                          <m:t>30</m:t>
                        </m:r>
                        <m:r>
                          <a:rPr lang="pt-BR" i="1">
                            <a:latin typeface="Cambria Math"/>
                          </a:rPr>
                          <m:t>    0,03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=−(0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6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07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0,03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5229</m:t>
                    </m:r>
                  </m:oMath>
                </a14:m>
                <a:r>
                  <a:rPr lang="pt-BR" dirty="0"/>
                  <a:t> </a:t>
                </a:r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67" t="-1383" b="-1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982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Entropia cruzada para </a:t>
            </a:r>
            <a:r>
              <a:rPr lang="pt-BR" dirty="0" smtClean="0"/>
              <a:t>M=2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dirty="0" smtClean="0"/>
                  <a:t>2 classes, classificação correta: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0,20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1−0,2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=0,09691</m:t>
                    </m:r>
                  </m:oMath>
                </a14:m>
                <a:endParaRPr lang="pt-BR" dirty="0"/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2 classes, classificação correta: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=[1]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0,92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0,92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1−0,92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0,92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0,08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0,92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=0,03621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r>
                  <a:rPr lang="pt-BR" dirty="0">
                    <a:solidFill>
                      <a:schemeClr val="bg1"/>
                    </a:solidFill>
                  </a:rPr>
                  <a:t>2 classes, classificação </a:t>
                </a:r>
                <a:r>
                  <a:rPr lang="pt-BR" dirty="0" smtClean="0">
                    <a:solidFill>
                      <a:schemeClr val="bg1"/>
                    </a:solidFill>
                  </a:rPr>
                  <a:t>incorreta</a:t>
                </a:r>
                <a:r>
                  <a:rPr lang="pt-BR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65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1−0,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65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45593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" t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100" name="Grupo 99"/>
          <p:cNvGrpSpPr/>
          <p:nvPr/>
        </p:nvGrpSpPr>
        <p:grpSpPr>
          <a:xfrm>
            <a:off x="5686357" y="1951236"/>
            <a:ext cx="3273821" cy="1381599"/>
            <a:chOff x="5686357" y="1995686"/>
            <a:chExt cx="3273821" cy="1381599"/>
          </a:xfrm>
        </p:grpSpPr>
        <p:grpSp>
          <p:nvGrpSpPr>
            <p:cNvPr id="28" name="Grupo 27"/>
            <p:cNvGrpSpPr/>
            <p:nvPr/>
          </p:nvGrpSpPr>
          <p:grpSpPr>
            <a:xfrm>
              <a:off x="6558306" y="2177473"/>
              <a:ext cx="681654" cy="682430"/>
              <a:chOff x="6274585" y="771550"/>
              <a:chExt cx="681654" cy="682430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6274585" y="771550"/>
                <a:ext cx="681654" cy="682430"/>
                <a:chOff x="6804247" y="1099528"/>
                <a:chExt cx="1912963" cy="1915143"/>
              </a:xfrm>
            </p:grpSpPr>
            <p:sp>
              <p:nvSpPr>
                <p:cNvPr id="7" name="Triângulo isósceles 6"/>
                <p:cNvSpPr/>
                <p:nvPr/>
              </p:nvSpPr>
              <p:spPr>
                <a:xfrm rot="10800000" flipH="1" flipV="1">
                  <a:off x="7632629" y="1099528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riângulo isósceles 7"/>
                <p:cNvSpPr/>
                <p:nvPr/>
              </p:nvSpPr>
              <p:spPr>
                <a:xfrm rot="5400000" flipH="1">
                  <a:off x="8591210" y="2058912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Conector reto 16"/>
                <p:cNvCxnSpPr>
                  <a:endCxn id="7" idx="3"/>
                </p:cNvCxnSpPr>
                <p:nvPr/>
              </p:nvCxnSpPr>
              <p:spPr>
                <a:xfrm flipV="1">
                  <a:off x="7704248" y="1207528"/>
                  <a:ext cx="381" cy="180714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to 18"/>
                <p:cNvCxnSpPr>
                  <a:stCxn id="8" idx="3"/>
                </p:cNvCxnSpPr>
                <p:nvPr/>
              </p:nvCxnSpPr>
              <p:spPr>
                <a:xfrm flipH="1">
                  <a:off x="6804248" y="2112912"/>
                  <a:ext cx="1804962" cy="175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Forma livre 8"/>
                <p:cNvSpPr/>
                <p:nvPr/>
              </p:nvSpPr>
              <p:spPr>
                <a:xfrm>
                  <a:off x="6804247" y="1385737"/>
                  <a:ext cx="1911422" cy="726319"/>
                </a:xfrm>
                <a:custGeom>
                  <a:avLst/>
                  <a:gdLst>
                    <a:gd name="connsiteX0" fmla="*/ 0 w 1290638"/>
                    <a:gd name="connsiteY0" fmla="*/ 476250 h 518901"/>
                    <a:gd name="connsiteX1" fmla="*/ 471488 w 1290638"/>
                    <a:gd name="connsiteY1" fmla="*/ 481013 h 518901"/>
                    <a:gd name="connsiteX2" fmla="*/ 719138 w 1290638"/>
                    <a:gd name="connsiteY2" fmla="*/ 71438 h 518901"/>
                    <a:gd name="connsiteX3" fmla="*/ 1290638 w 1290638"/>
                    <a:gd name="connsiteY3" fmla="*/ 0 h 518901"/>
                    <a:gd name="connsiteX0" fmla="*/ 0 w 1285875"/>
                    <a:gd name="connsiteY0" fmla="*/ 504825 h 533664"/>
                    <a:gd name="connsiteX1" fmla="*/ 466725 w 1285875"/>
                    <a:gd name="connsiteY1" fmla="*/ 481013 h 533664"/>
                    <a:gd name="connsiteX2" fmla="*/ 714375 w 1285875"/>
                    <a:gd name="connsiteY2" fmla="*/ 71438 h 533664"/>
                    <a:gd name="connsiteX3" fmla="*/ 1285875 w 1285875"/>
                    <a:gd name="connsiteY3" fmla="*/ 0 h 533664"/>
                    <a:gd name="connsiteX0" fmla="*/ 0 w 1285875"/>
                    <a:gd name="connsiteY0" fmla="*/ 504825 h 518661"/>
                    <a:gd name="connsiteX1" fmla="*/ 466725 w 1285875"/>
                    <a:gd name="connsiteY1" fmla="*/ 481013 h 518661"/>
                    <a:gd name="connsiteX2" fmla="*/ 714375 w 1285875"/>
                    <a:gd name="connsiteY2" fmla="*/ 71438 h 518661"/>
                    <a:gd name="connsiteX3" fmla="*/ 1285875 w 1285875"/>
                    <a:gd name="connsiteY3" fmla="*/ 0 h 518661"/>
                    <a:gd name="connsiteX0" fmla="*/ 0 w 1285875"/>
                    <a:gd name="connsiteY0" fmla="*/ 504825 h 504825"/>
                    <a:gd name="connsiteX1" fmla="*/ 490537 w 1285875"/>
                    <a:gd name="connsiteY1" fmla="*/ 452438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4825"/>
                    <a:gd name="connsiteX1" fmla="*/ 512590 w 1285875"/>
                    <a:gd name="connsiteY1" fmla="*/ 426525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5061"/>
                    <a:gd name="connsiteX1" fmla="*/ 512590 w 1285875"/>
                    <a:gd name="connsiteY1" fmla="*/ 426525 h 505061"/>
                    <a:gd name="connsiteX2" fmla="*/ 714375 w 1285875"/>
                    <a:gd name="connsiteY2" fmla="*/ 71438 h 505061"/>
                    <a:gd name="connsiteX3" fmla="*/ 1285875 w 1285875"/>
                    <a:gd name="connsiteY3" fmla="*/ 0 h 505061"/>
                    <a:gd name="connsiteX0" fmla="*/ 0 w 1285875"/>
                    <a:gd name="connsiteY0" fmla="*/ 504825 h 505300"/>
                    <a:gd name="connsiteX1" fmla="*/ 512590 w 1285875"/>
                    <a:gd name="connsiteY1" fmla="*/ 434203 h 505300"/>
                    <a:gd name="connsiteX2" fmla="*/ 714375 w 1285875"/>
                    <a:gd name="connsiteY2" fmla="*/ 71438 h 505300"/>
                    <a:gd name="connsiteX3" fmla="*/ 1285875 w 1285875"/>
                    <a:gd name="connsiteY3" fmla="*/ 0 h 505300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6127 h 506618"/>
                    <a:gd name="connsiteX1" fmla="*/ 512590 w 1285875"/>
                    <a:gd name="connsiteY1" fmla="*/ 435505 h 506618"/>
                    <a:gd name="connsiteX2" fmla="*/ 770358 w 1285875"/>
                    <a:gd name="connsiteY2" fmla="*/ 70820 h 506618"/>
                    <a:gd name="connsiteX3" fmla="*/ 1285875 w 1285875"/>
                    <a:gd name="connsiteY3" fmla="*/ 1302 h 506618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5456 h 505947"/>
                    <a:gd name="connsiteX1" fmla="*/ 512590 w 1285875"/>
                    <a:gd name="connsiteY1" fmla="*/ 434834 h 505947"/>
                    <a:gd name="connsiteX2" fmla="*/ 770358 w 1285875"/>
                    <a:gd name="connsiteY2" fmla="*/ 70149 h 505947"/>
                    <a:gd name="connsiteX3" fmla="*/ 1285875 w 1285875"/>
                    <a:gd name="connsiteY3" fmla="*/ 631 h 505947"/>
                    <a:gd name="connsiteX0" fmla="*/ 0 w 1285875"/>
                    <a:gd name="connsiteY0" fmla="*/ 505456 h 505457"/>
                    <a:gd name="connsiteX1" fmla="*/ 512590 w 1285875"/>
                    <a:gd name="connsiteY1" fmla="*/ 434834 h 505457"/>
                    <a:gd name="connsiteX2" fmla="*/ 770358 w 1285875"/>
                    <a:gd name="connsiteY2" fmla="*/ 70149 h 505457"/>
                    <a:gd name="connsiteX3" fmla="*/ 1285875 w 1285875"/>
                    <a:gd name="connsiteY3" fmla="*/ 631 h 505457"/>
                    <a:gd name="connsiteX0" fmla="*/ 0 w 1280786"/>
                    <a:gd name="connsiteY0" fmla="*/ 462622 h 462623"/>
                    <a:gd name="connsiteX1" fmla="*/ 512590 w 1280786"/>
                    <a:gd name="connsiteY1" fmla="*/ 392000 h 462623"/>
                    <a:gd name="connsiteX2" fmla="*/ 770358 w 1280786"/>
                    <a:gd name="connsiteY2" fmla="*/ 27315 h 462623"/>
                    <a:gd name="connsiteX3" fmla="*/ 1280786 w 1280786"/>
                    <a:gd name="connsiteY3" fmla="*/ 27859 h 462623"/>
                    <a:gd name="connsiteX0" fmla="*/ 0 w 1280786"/>
                    <a:gd name="connsiteY0" fmla="*/ 434973 h 434973"/>
                    <a:gd name="connsiteX1" fmla="*/ 512590 w 1280786"/>
                    <a:gd name="connsiteY1" fmla="*/ 364351 h 434973"/>
                    <a:gd name="connsiteX2" fmla="*/ 772054 w 1280786"/>
                    <a:gd name="connsiteY2" fmla="*/ 72606 h 434973"/>
                    <a:gd name="connsiteX3" fmla="*/ 1280786 w 1280786"/>
                    <a:gd name="connsiteY3" fmla="*/ 210 h 434973"/>
                    <a:gd name="connsiteX0" fmla="*/ 0 w 1280786"/>
                    <a:gd name="connsiteY0" fmla="*/ 435152 h 435152"/>
                    <a:gd name="connsiteX1" fmla="*/ 512590 w 1280786"/>
                    <a:gd name="connsiteY1" fmla="*/ 364530 h 435152"/>
                    <a:gd name="connsiteX2" fmla="*/ 772054 w 1280786"/>
                    <a:gd name="connsiteY2" fmla="*/ 72785 h 435152"/>
                    <a:gd name="connsiteX3" fmla="*/ 1280786 w 1280786"/>
                    <a:gd name="connsiteY3" fmla="*/ 389 h 435152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361719"/>
                    <a:gd name="connsiteY0" fmla="*/ 434767 h 434767"/>
                    <a:gd name="connsiteX1" fmla="*/ 512590 w 1361719"/>
                    <a:gd name="connsiteY1" fmla="*/ 364145 h 434767"/>
                    <a:gd name="connsiteX2" fmla="*/ 772054 w 1361719"/>
                    <a:gd name="connsiteY2" fmla="*/ 72400 h 434767"/>
                    <a:gd name="connsiteX3" fmla="*/ 1361719 w 1361719"/>
                    <a:gd name="connsiteY3" fmla="*/ 3 h 43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61719" h="434767">
                      <a:moveTo>
                        <a:pt x="0" y="434767"/>
                      </a:moveTo>
                      <a:cubicBezTo>
                        <a:pt x="258613" y="434739"/>
                        <a:pt x="383914" y="424540"/>
                        <a:pt x="512590" y="364145"/>
                      </a:cubicBezTo>
                      <a:cubicBezTo>
                        <a:pt x="641266" y="303751"/>
                        <a:pt x="644021" y="133090"/>
                        <a:pt x="772054" y="72400"/>
                      </a:cubicBezTo>
                      <a:cubicBezTo>
                        <a:pt x="900087" y="11710"/>
                        <a:pt x="1104405" y="-236"/>
                        <a:pt x="1361719" y="3"/>
                      </a:cubicBez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3" name="Retângulo 22"/>
              <p:cNvSpPr/>
              <p:nvPr/>
            </p:nvSpPr>
            <p:spPr>
              <a:xfrm>
                <a:off x="6274585" y="771550"/>
                <a:ext cx="681654" cy="68243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tângulo 23"/>
                <p:cNvSpPr/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oMath>
                    </m:oMathPara>
                  </a14:m>
                  <a:endParaRPr lang="pt-BR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tângulo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ector de seta reta 25"/>
            <p:cNvCxnSpPr>
              <a:stCxn id="23" idx="3"/>
              <a:endCxn id="24" idx="1"/>
            </p:cNvCxnSpPr>
            <p:nvPr/>
          </p:nvCxnSpPr>
          <p:spPr>
            <a:xfrm>
              <a:off x="7239960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tângulo 28"/>
                <p:cNvSpPr/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29" name="Retângulo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3922" r="-185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ector de seta reta 29"/>
            <p:cNvCxnSpPr>
              <a:stCxn id="24" idx="3"/>
            </p:cNvCxnSpPr>
            <p:nvPr/>
          </p:nvCxnSpPr>
          <p:spPr>
            <a:xfrm>
              <a:off x="8384113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tângulo 33"/>
                <p:cNvSpPr/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  <m:r>
                              <a:rPr lang="pt-BR" sz="1400" i="1">
                                <a:latin typeface="Cambria Math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pt-BR" sz="1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sz="1400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34" name="Retângulo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3922" r="-5684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ector de seta reta 34"/>
            <p:cNvCxnSpPr>
              <a:endCxn id="24" idx="2"/>
            </p:cNvCxnSpPr>
            <p:nvPr/>
          </p:nvCxnSpPr>
          <p:spPr>
            <a:xfrm flipV="1">
              <a:off x="8043286" y="2859903"/>
              <a:ext cx="0" cy="5173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tângulo 38"/>
                <p:cNvSpPr/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9" name="Retângulo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tângulo 40"/>
            <p:cNvSpPr/>
            <p:nvPr/>
          </p:nvSpPr>
          <p:spPr>
            <a:xfrm>
              <a:off x="5830373" y="1995686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5830373" y="2283758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5686357" y="2571830"/>
              <a:ext cx="469820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...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5830373" y="2859903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6" name="Conector de seta reta 45"/>
            <p:cNvCxnSpPr>
              <a:stCxn id="41" idx="3"/>
              <a:endCxn id="56" idx="1"/>
            </p:cNvCxnSpPr>
            <p:nvPr/>
          </p:nvCxnSpPr>
          <p:spPr>
            <a:xfrm>
              <a:off x="6012160" y="2086580"/>
              <a:ext cx="546146" cy="36219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42" idx="3"/>
              <a:endCxn id="23" idx="1"/>
            </p:cNvCxnSpPr>
            <p:nvPr/>
          </p:nvCxnSpPr>
          <p:spPr>
            <a:xfrm>
              <a:off x="6012160" y="2374652"/>
              <a:ext cx="546146" cy="14403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>
              <a:stCxn id="44" idx="3"/>
              <a:endCxn id="57" idx="1"/>
            </p:cNvCxnSpPr>
            <p:nvPr/>
          </p:nvCxnSpPr>
          <p:spPr>
            <a:xfrm flipV="1">
              <a:off x="6012160" y="2618423"/>
              <a:ext cx="546146" cy="33237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tângulo 55"/>
            <p:cNvSpPr/>
            <p:nvPr/>
          </p:nvSpPr>
          <p:spPr>
            <a:xfrm>
              <a:off x="6558306" y="2358337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6558306" y="2537929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6" name="Triângulo isósceles 65"/>
          <p:cNvSpPr/>
          <p:nvPr/>
        </p:nvSpPr>
        <p:spPr>
          <a:xfrm rot="10800000" flipH="1" flipV="1">
            <a:off x="6760439" y="699542"/>
            <a:ext cx="51312" cy="38484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7" name="Triângulo isósceles 66"/>
          <p:cNvSpPr/>
          <p:nvPr/>
        </p:nvSpPr>
        <p:spPr>
          <a:xfrm rot="5400000" flipH="1">
            <a:off x="7102014" y="1041403"/>
            <a:ext cx="51312" cy="38484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68" name="Conector reto 67"/>
          <p:cNvCxnSpPr>
            <a:endCxn id="66" idx="3"/>
          </p:cNvCxnSpPr>
          <p:nvPr/>
        </p:nvCxnSpPr>
        <p:spPr>
          <a:xfrm flipV="1">
            <a:off x="6785959" y="738026"/>
            <a:ext cx="136" cy="6439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>
            <a:stCxn id="67" idx="3"/>
          </p:cNvCxnSpPr>
          <p:nvPr/>
        </p:nvCxnSpPr>
        <p:spPr>
          <a:xfrm flipH="1">
            <a:off x="6465258" y="1060645"/>
            <a:ext cx="643170" cy="6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rma livre 69"/>
          <p:cNvSpPr/>
          <p:nvPr/>
        </p:nvSpPr>
        <p:spPr>
          <a:xfrm>
            <a:off x="6465258" y="801528"/>
            <a:ext cx="681105" cy="258812"/>
          </a:xfrm>
          <a:custGeom>
            <a:avLst/>
            <a:gdLst>
              <a:gd name="connsiteX0" fmla="*/ 0 w 1290638"/>
              <a:gd name="connsiteY0" fmla="*/ 476250 h 518901"/>
              <a:gd name="connsiteX1" fmla="*/ 471488 w 1290638"/>
              <a:gd name="connsiteY1" fmla="*/ 481013 h 518901"/>
              <a:gd name="connsiteX2" fmla="*/ 719138 w 1290638"/>
              <a:gd name="connsiteY2" fmla="*/ 71438 h 518901"/>
              <a:gd name="connsiteX3" fmla="*/ 1290638 w 1290638"/>
              <a:gd name="connsiteY3" fmla="*/ 0 h 518901"/>
              <a:gd name="connsiteX0" fmla="*/ 0 w 1285875"/>
              <a:gd name="connsiteY0" fmla="*/ 504825 h 533664"/>
              <a:gd name="connsiteX1" fmla="*/ 466725 w 1285875"/>
              <a:gd name="connsiteY1" fmla="*/ 481013 h 533664"/>
              <a:gd name="connsiteX2" fmla="*/ 714375 w 1285875"/>
              <a:gd name="connsiteY2" fmla="*/ 71438 h 533664"/>
              <a:gd name="connsiteX3" fmla="*/ 1285875 w 1285875"/>
              <a:gd name="connsiteY3" fmla="*/ 0 h 533664"/>
              <a:gd name="connsiteX0" fmla="*/ 0 w 1285875"/>
              <a:gd name="connsiteY0" fmla="*/ 504825 h 518661"/>
              <a:gd name="connsiteX1" fmla="*/ 466725 w 1285875"/>
              <a:gd name="connsiteY1" fmla="*/ 481013 h 518661"/>
              <a:gd name="connsiteX2" fmla="*/ 714375 w 1285875"/>
              <a:gd name="connsiteY2" fmla="*/ 71438 h 518661"/>
              <a:gd name="connsiteX3" fmla="*/ 1285875 w 1285875"/>
              <a:gd name="connsiteY3" fmla="*/ 0 h 518661"/>
              <a:gd name="connsiteX0" fmla="*/ 0 w 1285875"/>
              <a:gd name="connsiteY0" fmla="*/ 504825 h 504825"/>
              <a:gd name="connsiteX1" fmla="*/ 490537 w 1285875"/>
              <a:gd name="connsiteY1" fmla="*/ 452438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4825"/>
              <a:gd name="connsiteX1" fmla="*/ 512590 w 1285875"/>
              <a:gd name="connsiteY1" fmla="*/ 426525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5061"/>
              <a:gd name="connsiteX1" fmla="*/ 512590 w 1285875"/>
              <a:gd name="connsiteY1" fmla="*/ 426525 h 505061"/>
              <a:gd name="connsiteX2" fmla="*/ 714375 w 1285875"/>
              <a:gd name="connsiteY2" fmla="*/ 71438 h 505061"/>
              <a:gd name="connsiteX3" fmla="*/ 1285875 w 1285875"/>
              <a:gd name="connsiteY3" fmla="*/ 0 h 505061"/>
              <a:gd name="connsiteX0" fmla="*/ 0 w 1285875"/>
              <a:gd name="connsiteY0" fmla="*/ 504825 h 505300"/>
              <a:gd name="connsiteX1" fmla="*/ 512590 w 1285875"/>
              <a:gd name="connsiteY1" fmla="*/ 434203 h 505300"/>
              <a:gd name="connsiteX2" fmla="*/ 714375 w 1285875"/>
              <a:gd name="connsiteY2" fmla="*/ 71438 h 505300"/>
              <a:gd name="connsiteX3" fmla="*/ 1285875 w 1285875"/>
              <a:gd name="connsiteY3" fmla="*/ 0 h 505300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6127 h 506618"/>
              <a:gd name="connsiteX1" fmla="*/ 512590 w 1285875"/>
              <a:gd name="connsiteY1" fmla="*/ 435505 h 506618"/>
              <a:gd name="connsiteX2" fmla="*/ 770358 w 1285875"/>
              <a:gd name="connsiteY2" fmla="*/ 70820 h 506618"/>
              <a:gd name="connsiteX3" fmla="*/ 1285875 w 1285875"/>
              <a:gd name="connsiteY3" fmla="*/ 1302 h 506618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5456 h 505947"/>
              <a:gd name="connsiteX1" fmla="*/ 512590 w 1285875"/>
              <a:gd name="connsiteY1" fmla="*/ 434834 h 505947"/>
              <a:gd name="connsiteX2" fmla="*/ 770358 w 1285875"/>
              <a:gd name="connsiteY2" fmla="*/ 70149 h 505947"/>
              <a:gd name="connsiteX3" fmla="*/ 1285875 w 1285875"/>
              <a:gd name="connsiteY3" fmla="*/ 631 h 505947"/>
              <a:gd name="connsiteX0" fmla="*/ 0 w 1285875"/>
              <a:gd name="connsiteY0" fmla="*/ 505456 h 505457"/>
              <a:gd name="connsiteX1" fmla="*/ 512590 w 1285875"/>
              <a:gd name="connsiteY1" fmla="*/ 434834 h 505457"/>
              <a:gd name="connsiteX2" fmla="*/ 770358 w 1285875"/>
              <a:gd name="connsiteY2" fmla="*/ 70149 h 505457"/>
              <a:gd name="connsiteX3" fmla="*/ 1285875 w 1285875"/>
              <a:gd name="connsiteY3" fmla="*/ 631 h 505457"/>
              <a:gd name="connsiteX0" fmla="*/ 0 w 1280786"/>
              <a:gd name="connsiteY0" fmla="*/ 462622 h 462623"/>
              <a:gd name="connsiteX1" fmla="*/ 512590 w 1280786"/>
              <a:gd name="connsiteY1" fmla="*/ 392000 h 462623"/>
              <a:gd name="connsiteX2" fmla="*/ 770358 w 1280786"/>
              <a:gd name="connsiteY2" fmla="*/ 27315 h 462623"/>
              <a:gd name="connsiteX3" fmla="*/ 1280786 w 1280786"/>
              <a:gd name="connsiteY3" fmla="*/ 27859 h 462623"/>
              <a:gd name="connsiteX0" fmla="*/ 0 w 1280786"/>
              <a:gd name="connsiteY0" fmla="*/ 434973 h 434973"/>
              <a:gd name="connsiteX1" fmla="*/ 512590 w 1280786"/>
              <a:gd name="connsiteY1" fmla="*/ 364351 h 434973"/>
              <a:gd name="connsiteX2" fmla="*/ 772054 w 1280786"/>
              <a:gd name="connsiteY2" fmla="*/ 72606 h 434973"/>
              <a:gd name="connsiteX3" fmla="*/ 1280786 w 1280786"/>
              <a:gd name="connsiteY3" fmla="*/ 210 h 434973"/>
              <a:gd name="connsiteX0" fmla="*/ 0 w 1280786"/>
              <a:gd name="connsiteY0" fmla="*/ 435152 h 435152"/>
              <a:gd name="connsiteX1" fmla="*/ 512590 w 1280786"/>
              <a:gd name="connsiteY1" fmla="*/ 364530 h 435152"/>
              <a:gd name="connsiteX2" fmla="*/ 772054 w 1280786"/>
              <a:gd name="connsiteY2" fmla="*/ 72785 h 435152"/>
              <a:gd name="connsiteX3" fmla="*/ 1280786 w 1280786"/>
              <a:gd name="connsiteY3" fmla="*/ 389 h 435152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361719"/>
              <a:gd name="connsiteY0" fmla="*/ 434767 h 434767"/>
              <a:gd name="connsiteX1" fmla="*/ 512590 w 1361719"/>
              <a:gd name="connsiteY1" fmla="*/ 364145 h 434767"/>
              <a:gd name="connsiteX2" fmla="*/ 772054 w 1361719"/>
              <a:gd name="connsiteY2" fmla="*/ 72400 h 434767"/>
              <a:gd name="connsiteX3" fmla="*/ 1361719 w 1361719"/>
              <a:gd name="connsiteY3" fmla="*/ 3 h 43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719" h="434767">
                <a:moveTo>
                  <a:pt x="0" y="434767"/>
                </a:moveTo>
                <a:cubicBezTo>
                  <a:pt x="258613" y="434739"/>
                  <a:pt x="383914" y="424540"/>
                  <a:pt x="512590" y="364145"/>
                </a:cubicBezTo>
                <a:cubicBezTo>
                  <a:pt x="641266" y="303751"/>
                  <a:pt x="644021" y="133090"/>
                  <a:pt x="772054" y="72400"/>
                </a:cubicBezTo>
                <a:cubicBezTo>
                  <a:pt x="900087" y="11710"/>
                  <a:pt x="1104405" y="-236"/>
                  <a:pt x="1361719" y="3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/>
          <p:cNvSpPr/>
          <p:nvPr/>
        </p:nvSpPr>
        <p:spPr>
          <a:xfrm>
            <a:off x="6465258" y="699542"/>
            <a:ext cx="681654" cy="6824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/>
          <p:cNvSpPr/>
          <p:nvPr/>
        </p:nvSpPr>
        <p:spPr>
          <a:xfrm>
            <a:off x="6465258" y="880406"/>
            <a:ext cx="181787" cy="180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/>
          <p:cNvSpPr/>
          <p:nvPr/>
        </p:nvSpPr>
        <p:spPr>
          <a:xfrm>
            <a:off x="6465258" y="1059998"/>
            <a:ext cx="181787" cy="160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8" name="Conector reto 87"/>
          <p:cNvCxnSpPr/>
          <p:nvPr/>
        </p:nvCxnSpPr>
        <p:spPr>
          <a:xfrm>
            <a:off x="6404118" y="930934"/>
            <a:ext cx="497657" cy="0"/>
          </a:xfrm>
          <a:prstGeom prst="line">
            <a:avLst/>
          </a:prstGeom>
          <a:ln w="381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tângulo 90"/>
          <p:cNvSpPr/>
          <p:nvPr/>
        </p:nvSpPr>
        <p:spPr>
          <a:xfrm>
            <a:off x="6214768" y="1381972"/>
            <a:ext cx="1144152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050" dirty="0" smtClean="0">
                <a:solidFill>
                  <a:schemeClr val="tx1"/>
                </a:solidFill>
              </a:rPr>
              <a:t>Logística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5919111" y="810538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el-GR" sz="1000" dirty="0" smtClean="0">
                <a:solidFill>
                  <a:schemeClr val="tx1"/>
                </a:solidFill>
              </a:rPr>
              <a:t>θ</a:t>
            </a:r>
            <a:r>
              <a:rPr lang="pt-BR" sz="1000" dirty="0" smtClean="0">
                <a:solidFill>
                  <a:schemeClr val="tx1"/>
                </a:solidFill>
              </a:rPr>
              <a:t> = 0,5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5979841" y="681125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pt-BR" sz="1000" dirty="0" smtClean="0">
                <a:solidFill>
                  <a:schemeClr val="tx1"/>
                </a:solidFill>
              </a:rPr>
              <a:t>1,0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979841" y="1178591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pt-BR" sz="1000" dirty="0" smtClean="0">
                <a:solidFill>
                  <a:schemeClr val="tx1"/>
                </a:solidFill>
              </a:rPr>
              <a:t>–1,0</a:t>
            </a:r>
            <a:endParaRPr lang="pt-B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0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Entropia cruzada para </a:t>
            </a:r>
            <a:r>
              <a:rPr lang="pt-BR" dirty="0" smtClean="0"/>
              <a:t>M=2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dirty="0" smtClean="0"/>
                  <a:t>2 classes, classificação correta: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0,20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1−0,2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=0,09691</m:t>
                    </m:r>
                  </m:oMath>
                </a14:m>
                <a:endParaRPr lang="pt-BR" dirty="0"/>
              </a:p>
              <a:p>
                <a:r>
                  <a:rPr lang="pt-BR" dirty="0"/>
                  <a:t>2 classes, classificação correta: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=[1]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0,92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0,92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1−0,92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0,92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0,08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0,92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=0,03621</m:t>
                    </m:r>
                  </m:oMath>
                </a14:m>
                <a:endParaRPr lang="pt-BR" dirty="0"/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2 classes, classificação incorreta</a:t>
                </a:r>
                <a:r>
                  <a:rPr lang="pt-BR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65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1−0,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65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45593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" t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100" name="Grupo 99"/>
          <p:cNvGrpSpPr/>
          <p:nvPr/>
        </p:nvGrpSpPr>
        <p:grpSpPr>
          <a:xfrm>
            <a:off x="5686357" y="1951236"/>
            <a:ext cx="3273821" cy="1381599"/>
            <a:chOff x="5686357" y="1995686"/>
            <a:chExt cx="3273821" cy="1381599"/>
          </a:xfrm>
        </p:grpSpPr>
        <p:grpSp>
          <p:nvGrpSpPr>
            <p:cNvPr id="28" name="Grupo 27"/>
            <p:cNvGrpSpPr/>
            <p:nvPr/>
          </p:nvGrpSpPr>
          <p:grpSpPr>
            <a:xfrm>
              <a:off x="6558306" y="2177473"/>
              <a:ext cx="681654" cy="682430"/>
              <a:chOff x="6274585" y="771550"/>
              <a:chExt cx="681654" cy="682430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6274585" y="771550"/>
                <a:ext cx="681654" cy="682430"/>
                <a:chOff x="6804247" y="1099528"/>
                <a:chExt cx="1912963" cy="1915143"/>
              </a:xfrm>
            </p:grpSpPr>
            <p:sp>
              <p:nvSpPr>
                <p:cNvPr id="7" name="Triângulo isósceles 6"/>
                <p:cNvSpPr/>
                <p:nvPr/>
              </p:nvSpPr>
              <p:spPr>
                <a:xfrm rot="10800000" flipH="1" flipV="1">
                  <a:off x="7632629" y="1099528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riângulo isósceles 7"/>
                <p:cNvSpPr/>
                <p:nvPr/>
              </p:nvSpPr>
              <p:spPr>
                <a:xfrm rot="5400000" flipH="1">
                  <a:off x="8591210" y="2058912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Conector reto 16"/>
                <p:cNvCxnSpPr>
                  <a:endCxn id="7" idx="3"/>
                </p:cNvCxnSpPr>
                <p:nvPr/>
              </p:nvCxnSpPr>
              <p:spPr>
                <a:xfrm flipV="1">
                  <a:off x="7704248" y="1207528"/>
                  <a:ext cx="381" cy="180714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to 18"/>
                <p:cNvCxnSpPr>
                  <a:stCxn id="8" idx="3"/>
                </p:cNvCxnSpPr>
                <p:nvPr/>
              </p:nvCxnSpPr>
              <p:spPr>
                <a:xfrm flipH="1">
                  <a:off x="6804248" y="2112912"/>
                  <a:ext cx="1804962" cy="175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Forma livre 8"/>
                <p:cNvSpPr/>
                <p:nvPr/>
              </p:nvSpPr>
              <p:spPr>
                <a:xfrm>
                  <a:off x="6804247" y="1385737"/>
                  <a:ext cx="1911422" cy="726319"/>
                </a:xfrm>
                <a:custGeom>
                  <a:avLst/>
                  <a:gdLst>
                    <a:gd name="connsiteX0" fmla="*/ 0 w 1290638"/>
                    <a:gd name="connsiteY0" fmla="*/ 476250 h 518901"/>
                    <a:gd name="connsiteX1" fmla="*/ 471488 w 1290638"/>
                    <a:gd name="connsiteY1" fmla="*/ 481013 h 518901"/>
                    <a:gd name="connsiteX2" fmla="*/ 719138 w 1290638"/>
                    <a:gd name="connsiteY2" fmla="*/ 71438 h 518901"/>
                    <a:gd name="connsiteX3" fmla="*/ 1290638 w 1290638"/>
                    <a:gd name="connsiteY3" fmla="*/ 0 h 518901"/>
                    <a:gd name="connsiteX0" fmla="*/ 0 w 1285875"/>
                    <a:gd name="connsiteY0" fmla="*/ 504825 h 533664"/>
                    <a:gd name="connsiteX1" fmla="*/ 466725 w 1285875"/>
                    <a:gd name="connsiteY1" fmla="*/ 481013 h 533664"/>
                    <a:gd name="connsiteX2" fmla="*/ 714375 w 1285875"/>
                    <a:gd name="connsiteY2" fmla="*/ 71438 h 533664"/>
                    <a:gd name="connsiteX3" fmla="*/ 1285875 w 1285875"/>
                    <a:gd name="connsiteY3" fmla="*/ 0 h 533664"/>
                    <a:gd name="connsiteX0" fmla="*/ 0 w 1285875"/>
                    <a:gd name="connsiteY0" fmla="*/ 504825 h 518661"/>
                    <a:gd name="connsiteX1" fmla="*/ 466725 w 1285875"/>
                    <a:gd name="connsiteY1" fmla="*/ 481013 h 518661"/>
                    <a:gd name="connsiteX2" fmla="*/ 714375 w 1285875"/>
                    <a:gd name="connsiteY2" fmla="*/ 71438 h 518661"/>
                    <a:gd name="connsiteX3" fmla="*/ 1285875 w 1285875"/>
                    <a:gd name="connsiteY3" fmla="*/ 0 h 518661"/>
                    <a:gd name="connsiteX0" fmla="*/ 0 w 1285875"/>
                    <a:gd name="connsiteY0" fmla="*/ 504825 h 504825"/>
                    <a:gd name="connsiteX1" fmla="*/ 490537 w 1285875"/>
                    <a:gd name="connsiteY1" fmla="*/ 452438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4825"/>
                    <a:gd name="connsiteX1" fmla="*/ 512590 w 1285875"/>
                    <a:gd name="connsiteY1" fmla="*/ 426525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5061"/>
                    <a:gd name="connsiteX1" fmla="*/ 512590 w 1285875"/>
                    <a:gd name="connsiteY1" fmla="*/ 426525 h 505061"/>
                    <a:gd name="connsiteX2" fmla="*/ 714375 w 1285875"/>
                    <a:gd name="connsiteY2" fmla="*/ 71438 h 505061"/>
                    <a:gd name="connsiteX3" fmla="*/ 1285875 w 1285875"/>
                    <a:gd name="connsiteY3" fmla="*/ 0 h 505061"/>
                    <a:gd name="connsiteX0" fmla="*/ 0 w 1285875"/>
                    <a:gd name="connsiteY0" fmla="*/ 504825 h 505300"/>
                    <a:gd name="connsiteX1" fmla="*/ 512590 w 1285875"/>
                    <a:gd name="connsiteY1" fmla="*/ 434203 h 505300"/>
                    <a:gd name="connsiteX2" fmla="*/ 714375 w 1285875"/>
                    <a:gd name="connsiteY2" fmla="*/ 71438 h 505300"/>
                    <a:gd name="connsiteX3" fmla="*/ 1285875 w 1285875"/>
                    <a:gd name="connsiteY3" fmla="*/ 0 h 505300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6127 h 506618"/>
                    <a:gd name="connsiteX1" fmla="*/ 512590 w 1285875"/>
                    <a:gd name="connsiteY1" fmla="*/ 435505 h 506618"/>
                    <a:gd name="connsiteX2" fmla="*/ 770358 w 1285875"/>
                    <a:gd name="connsiteY2" fmla="*/ 70820 h 506618"/>
                    <a:gd name="connsiteX3" fmla="*/ 1285875 w 1285875"/>
                    <a:gd name="connsiteY3" fmla="*/ 1302 h 506618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5456 h 505947"/>
                    <a:gd name="connsiteX1" fmla="*/ 512590 w 1285875"/>
                    <a:gd name="connsiteY1" fmla="*/ 434834 h 505947"/>
                    <a:gd name="connsiteX2" fmla="*/ 770358 w 1285875"/>
                    <a:gd name="connsiteY2" fmla="*/ 70149 h 505947"/>
                    <a:gd name="connsiteX3" fmla="*/ 1285875 w 1285875"/>
                    <a:gd name="connsiteY3" fmla="*/ 631 h 505947"/>
                    <a:gd name="connsiteX0" fmla="*/ 0 w 1285875"/>
                    <a:gd name="connsiteY0" fmla="*/ 505456 h 505457"/>
                    <a:gd name="connsiteX1" fmla="*/ 512590 w 1285875"/>
                    <a:gd name="connsiteY1" fmla="*/ 434834 h 505457"/>
                    <a:gd name="connsiteX2" fmla="*/ 770358 w 1285875"/>
                    <a:gd name="connsiteY2" fmla="*/ 70149 h 505457"/>
                    <a:gd name="connsiteX3" fmla="*/ 1285875 w 1285875"/>
                    <a:gd name="connsiteY3" fmla="*/ 631 h 505457"/>
                    <a:gd name="connsiteX0" fmla="*/ 0 w 1280786"/>
                    <a:gd name="connsiteY0" fmla="*/ 462622 h 462623"/>
                    <a:gd name="connsiteX1" fmla="*/ 512590 w 1280786"/>
                    <a:gd name="connsiteY1" fmla="*/ 392000 h 462623"/>
                    <a:gd name="connsiteX2" fmla="*/ 770358 w 1280786"/>
                    <a:gd name="connsiteY2" fmla="*/ 27315 h 462623"/>
                    <a:gd name="connsiteX3" fmla="*/ 1280786 w 1280786"/>
                    <a:gd name="connsiteY3" fmla="*/ 27859 h 462623"/>
                    <a:gd name="connsiteX0" fmla="*/ 0 w 1280786"/>
                    <a:gd name="connsiteY0" fmla="*/ 434973 h 434973"/>
                    <a:gd name="connsiteX1" fmla="*/ 512590 w 1280786"/>
                    <a:gd name="connsiteY1" fmla="*/ 364351 h 434973"/>
                    <a:gd name="connsiteX2" fmla="*/ 772054 w 1280786"/>
                    <a:gd name="connsiteY2" fmla="*/ 72606 h 434973"/>
                    <a:gd name="connsiteX3" fmla="*/ 1280786 w 1280786"/>
                    <a:gd name="connsiteY3" fmla="*/ 210 h 434973"/>
                    <a:gd name="connsiteX0" fmla="*/ 0 w 1280786"/>
                    <a:gd name="connsiteY0" fmla="*/ 435152 h 435152"/>
                    <a:gd name="connsiteX1" fmla="*/ 512590 w 1280786"/>
                    <a:gd name="connsiteY1" fmla="*/ 364530 h 435152"/>
                    <a:gd name="connsiteX2" fmla="*/ 772054 w 1280786"/>
                    <a:gd name="connsiteY2" fmla="*/ 72785 h 435152"/>
                    <a:gd name="connsiteX3" fmla="*/ 1280786 w 1280786"/>
                    <a:gd name="connsiteY3" fmla="*/ 389 h 435152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361719"/>
                    <a:gd name="connsiteY0" fmla="*/ 434767 h 434767"/>
                    <a:gd name="connsiteX1" fmla="*/ 512590 w 1361719"/>
                    <a:gd name="connsiteY1" fmla="*/ 364145 h 434767"/>
                    <a:gd name="connsiteX2" fmla="*/ 772054 w 1361719"/>
                    <a:gd name="connsiteY2" fmla="*/ 72400 h 434767"/>
                    <a:gd name="connsiteX3" fmla="*/ 1361719 w 1361719"/>
                    <a:gd name="connsiteY3" fmla="*/ 3 h 43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61719" h="434767">
                      <a:moveTo>
                        <a:pt x="0" y="434767"/>
                      </a:moveTo>
                      <a:cubicBezTo>
                        <a:pt x="258613" y="434739"/>
                        <a:pt x="383914" y="424540"/>
                        <a:pt x="512590" y="364145"/>
                      </a:cubicBezTo>
                      <a:cubicBezTo>
                        <a:pt x="641266" y="303751"/>
                        <a:pt x="644021" y="133090"/>
                        <a:pt x="772054" y="72400"/>
                      </a:cubicBezTo>
                      <a:cubicBezTo>
                        <a:pt x="900087" y="11710"/>
                        <a:pt x="1104405" y="-236"/>
                        <a:pt x="1361719" y="3"/>
                      </a:cubicBez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3" name="Retângulo 22"/>
              <p:cNvSpPr/>
              <p:nvPr/>
            </p:nvSpPr>
            <p:spPr>
              <a:xfrm>
                <a:off x="6274585" y="771550"/>
                <a:ext cx="681654" cy="68243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tângulo 23"/>
                <p:cNvSpPr/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oMath>
                    </m:oMathPara>
                  </a14:m>
                  <a:endParaRPr lang="pt-BR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tângulo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ector de seta reta 25"/>
            <p:cNvCxnSpPr>
              <a:stCxn id="23" idx="3"/>
              <a:endCxn id="24" idx="1"/>
            </p:cNvCxnSpPr>
            <p:nvPr/>
          </p:nvCxnSpPr>
          <p:spPr>
            <a:xfrm>
              <a:off x="7239960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tângulo 28"/>
                <p:cNvSpPr/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29" name="Retângulo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3922" r="-185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ector de seta reta 29"/>
            <p:cNvCxnSpPr>
              <a:stCxn id="24" idx="3"/>
            </p:cNvCxnSpPr>
            <p:nvPr/>
          </p:nvCxnSpPr>
          <p:spPr>
            <a:xfrm>
              <a:off x="8384113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tângulo 33"/>
                <p:cNvSpPr/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  <m:r>
                              <a:rPr lang="pt-BR" sz="1400" i="1">
                                <a:latin typeface="Cambria Math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pt-BR" sz="1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sz="1400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34" name="Retângulo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3922" r="-5684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ector de seta reta 34"/>
            <p:cNvCxnSpPr>
              <a:endCxn id="24" idx="2"/>
            </p:cNvCxnSpPr>
            <p:nvPr/>
          </p:nvCxnSpPr>
          <p:spPr>
            <a:xfrm flipV="1">
              <a:off x="8043286" y="2859903"/>
              <a:ext cx="0" cy="5173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tângulo 38"/>
                <p:cNvSpPr/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9" name="Retângulo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tângulo 40"/>
            <p:cNvSpPr/>
            <p:nvPr/>
          </p:nvSpPr>
          <p:spPr>
            <a:xfrm>
              <a:off x="5830373" y="1995686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5830373" y="2283758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5686357" y="2571830"/>
              <a:ext cx="469820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...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5830373" y="2859903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6" name="Conector de seta reta 45"/>
            <p:cNvCxnSpPr>
              <a:stCxn id="41" idx="3"/>
              <a:endCxn id="56" idx="1"/>
            </p:cNvCxnSpPr>
            <p:nvPr/>
          </p:nvCxnSpPr>
          <p:spPr>
            <a:xfrm>
              <a:off x="6012160" y="2086580"/>
              <a:ext cx="546146" cy="36219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42" idx="3"/>
              <a:endCxn id="23" idx="1"/>
            </p:cNvCxnSpPr>
            <p:nvPr/>
          </p:nvCxnSpPr>
          <p:spPr>
            <a:xfrm>
              <a:off x="6012160" y="2374652"/>
              <a:ext cx="546146" cy="14403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>
              <a:stCxn id="44" idx="3"/>
              <a:endCxn id="57" idx="1"/>
            </p:cNvCxnSpPr>
            <p:nvPr/>
          </p:nvCxnSpPr>
          <p:spPr>
            <a:xfrm flipV="1">
              <a:off x="6012160" y="2618423"/>
              <a:ext cx="546146" cy="33237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tângulo 55"/>
            <p:cNvSpPr/>
            <p:nvPr/>
          </p:nvSpPr>
          <p:spPr>
            <a:xfrm>
              <a:off x="6558306" y="2358337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6558306" y="2537929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6" name="Triângulo isósceles 65"/>
          <p:cNvSpPr/>
          <p:nvPr/>
        </p:nvSpPr>
        <p:spPr>
          <a:xfrm rot="10800000" flipH="1" flipV="1">
            <a:off x="6760439" y="699542"/>
            <a:ext cx="51312" cy="38484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7" name="Triângulo isósceles 66"/>
          <p:cNvSpPr/>
          <p:nvPr/>
        </p:nvSpPr>
        <p:spPr>
          <a:xfrm rot="5400000" flipH="1">
            <a:off x="7102014" y="1041403"/>
            <a:ext cx="51312" cy="38484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68" name="Conector reto 67"/>
          <p:cNvCxnSpPr>
            <a:endCxn id="66" idx="3"/>
          </p:cNvCxnSpPr>
          <p:nvPr/>
        </p:nvCxnSpPr>
        <p:spPr>
          <a:xfrm flipV="1">
            <a:off x="6785959" y="738026"/>
            <a:ext cx="136" cy="6439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>
            <a:stCxn id="67" idx="3"/>
          </p:cNvCxnSpPr>
          <p:nvPr/>
        </p:nvCxnSpPr>
        <p:spPr>
          <a:xfrm flipH="1">
            <a:off x="6465258" y="1060645"/>
            <a:ext cx="643170" cy="6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rma livre 69"/>
          <p:cNvSpPr/>
          <p:nvPr/>
        </p:nvSpPr>
        <p:spPr>
          <a:xfrm>
            <a:off x="6465258" y="801528"/>
            <a:ext cx="681105" cy="258812"/>
          </a:xfrm>
          <a:custGeom>
            <a:avLst/>
            <a:gdLst>
              <a:gd name="connsiteX0" fmla="*/ 0 w 1290638"/>
              <a:gd name="connsiteY0" fmla="*/ 476250 h 518901"/>
              <a:gd name="connsiteX1" fmla="*/ 471488 w 1290638"/>
              <a:gd name="connsiteY1" fmla="*/ 481013 h 518901"/>
              <a:gd name="connsiteX2" fmla="*/ 719138 w 1290638"/>
              <a:gd name="connsiteY2" fmla="*/ 71438 h 518901"/>
              <a:gd name="connsiteX3" fmla="*/ 1290638 w 1290638"/>
              <a:gd name="connsiteY3" fmla="*/ 0 h 518901"/>
              <a:gd name="connsiteX0" fmla="*/ 0 w 1285875"/>
              <a:gd name="connsiteY0" fmla="*/ 504825 h 533664"/>
              <a:gd name="connsiteX1" fmla="*/ 466725 w 1285875"/>
              <a:gd name="connsiteY1" fmla="*/ 481013 h 533664"/>
              <a:gd name="connsiteX2" fmla="*/ 714375 w 1285875"/>
              <a:gd name="connsiteY2" fmla="*/ 71438 h 533664"/>
              <a:gd name="connsiteX3" fmla="*/ 1285875 w 1285875"/>
              <a:gd name="connsiteY3" fmla="*/ 0 h 533664"/>
              <a:gd name="connsiteX0" fmla="*/ 0 w 1285875"/>
              <a:gd name="connsiteY0" fmla="*/ 504825 h 518661"/>
              <a:gd name="connsiteX1" fmla="*/ 466725 w 1285875"/>
              <a:gd name="connsiteY1" fmla="*/ 481013 h 518661"/>
              <a:gd name="connsiteX2" fmla="*/ 714375 w 1285875"/>
              <a:gd name="connsiteY2" fmla="*/ 71438 h 518661"/>
              <a:gd name="connsiteX3" fmla="*/ 1285875 w 1285875"/>
              <a:gd name="connsiteY3" fmla="*/ 0 h 518661"/>
              <a:gd name="connsiteX0" fmla="*/ 0 w 1285875"/>
              <a:gd name="connsiteY0" fmla="*/ 504825 h 504825"/>
              <a:gd name="connsiteX1" fmla="*/ 490537 w 1285875"/>
              <a:gd name="connsiteY1" fmla="*/ 452438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4825"/>
              <a:gd name="connsiteX1" fmla="*/ 512590 w 1285875"/>
              <a:gd name="connsiteY1" fmla="*/ 426525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5061"/>
              <a:gd name="connsiteX1" fmla="*/ 512590 w 1285875"/>
              <a:gd name="connsiteY1" fmla="*/ 426525 h 505061"/>
              <a:gd name="connsiteX2" fmla="*/ 714375 w 1285875"/>
              <a:gd name="connsiteY2" fmla="*/ 71438 h 505061"/>
              <a:gd name="connsiteX3" fmla="*/ 1285875 w 1285875"/>
              <a:gd name="connsiteY3" fmla="*/ 0 h 505061"/>
              <a:gd name="connsiteX0" fmla="*/ 0 w 1285875"/>
              <a:gd name="connsiteY0" fmla="*/ 504825 h 505300"/>
              <a:gd name="connsiteX1" fmla="*/ 512590 w 1285875"/>
              <a:gd name="connsiteY1" fmla="*/ 434203 h 505300"/>
              <a:gd name="connsiteX2" fmla="*/ 714375 w 1285875"/>
              <a:gd name="connsiteY2" fmla="*/ 71438 h 505300"/>
              <a:gd name="connsiteX3" fmla="*/ 1285875 w 1285875"/>
              <a:gd name="connsiteY3" fmla="*/ 0 h 505300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6127 h 506618"/>
              <a:gd name="connsiteX1" fmla="*/ 512590 w 1285875"/>
              <a:gd name="connsiteY1" fmla="*/ 435505 h 506618"/>
              <a:gd name="connsiteX2" fmla="*/ 770358 w 1285875"/>
              <a:gd name="connsiteY2" fmla="*/ 70820 h 506618"/>
              <a:gd name="connsiteX3" fmla="*/ 1285875 w 1285875"/>
              <a:gd name="connsiteY3" fmla="*/ 1302 h 506618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5456 h 505947"/>
              <a:gd name="connsiteX1" fmla="*/ 512590 w 1285875"/>
              <a:gd name="connsiteY1" fmla="*/ 434834 h 505947"/>
              <a:gd name="connsiteX2" fmla="*/ 770358 w 1285875"/>
              <a:gd name="connsiteY2" fmla="*/ 70149 h 505947"/>
              <a:gd name="connsiteX3" fmla="*/ 1285875 w 1285875"/>
              <a:gd name="connsiteY3" fmla="*/ 631 h 505947"/>
              <a:gd name="connsiteX0" fmla="*/ 0 w 1285875"/>
              <a:gd name="connsiteY0" fmla="*/ 505456 h 505457"/>
              <a:gd name="connsiteX1" fmla="*/ 512590 w 1285875"/>
              <a:gd name="connsiteY1" fmla="*/ 434834 h 505457"/>
              <a:gd name="connsiteX2" fmla="*/ 770358 w 1285875"/>
              <a:gd name="connsiteY2" fmla="*/ 70149 h 505457"/>
              <a:gd name="connsiteX3" fmla="*/ 1285875 w 1285875"/>
              <a:gd name="connsiteY3" fmla="*/ 631 h 505457"/>
              <a:gd name="connsiteX0" fmla="*/ 0 w 1280786"/>
              <a:gd name="connsiteY0" fmla="*/ 462622 h 462623"/>
              <a:gd name="connsiteX1" fmla="*/ 512590 w 1280786"/>
              <a:gd name="connsiteY1" fmla="*/ 392000 h 462623"/>
              <a:gd name="connsiteX2" fmla="*/ 770358 w 1280786"/>
              <a:gd name="connsiteY2" fmla="*/ 27315 h 462623"/>
              <a:gd name="connsiteX3" fmla="*/ 1280786 w 1280786"/>
              <a:gd name="connsiteY3" fmla="*/ 27859 h 462623"/>
              <a:gd name="connsiteX0" fmla="*/ 0 w 1280786"/>
              <a:gd name="connsiteY0" fmla="*/ 434973 h 434973"/>
              <a:gd name="connsiteX1" fmla="*/ 512590 w 1280786"/>
              <a:gd name="connsiteY1" fmla="*/ 364351 h 434973"/>
              <a:gd name="connsiteX2" fmla="*/ 772054 w 1280786"/>
              <a:gd name="connsiteY2" fmla="*/ 72606 h 434973"/>
              <a:gd name="connsiteX3" fmla="*/ 1280786 w 1280786"/>
              <a:gd name="connsiteY3" fmla="*/ 210 h 434973"/>
              <a:gd name="connsiteX0" fmla="*/ 0 w 1280786"/>
              <a:gd name="connsiteY0" fmla="*/ 435152 h 435152"/>
              <a:gd name="connsiteX1" fmla="*/ 512590 w 1280786"/>
              <a:gd name="connsiteY1" fmla="*/ 364530 h 435152"/>
              <a:gd name="connsiteX2" fmla="*/ 772054 w 1280786"/>
              <a:gd name="connsiteY2" fmla="*/ 72785 h 435152"/>
              <a:gd name="connsiteX3" fmla="*/ 1280786 w 1280786"/>
              <a:gd name="connsiteY3" fmla="*/ 389 h 435152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361719"/>
              <a:gd name="connsiteY0" fmla="*/ 434767 h 434767"/>
              <a:gd name="connsiteX1" fmla="*/ 512590 w 1361719"/>
              <a:gd name="connsiteY1" fmla="*/ 364145 h 434767"/>
              <a:gd name="connsiteX2" fmla="*/ 772054 w 1361719"/>
              <a:gd name="connsiteY2" fmla="*/ 72400 h 434767"/>
              <a:gd name="connsiteX3" fmla="*/ 1361719 w 1361719"/>
              <a:gd name="connsiteY3" fmla="*/ 3 h 43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719" h="434767">
                <a:moveTo>
                  <a:pt x="0" y="434767"/>
                </a:moveTo>
                <a:cubicBezTo>
                  <a:pt x="258613" y="434739"/>
                  <a:pt x="383914" y="424540"/>
                  <a:pt x="512590" y="364145"/>
                </a:cubicBezTo>
                <a:cubicBezTo>
                  <a:pt x="641266" y="303751"/>
                  <a:pt x="644021" y="133090"/>
                  <a:pt x="772054" y="72400"/>
                </a:cubicBezTo>
                <a:cubicBezTo>
                  <a:pt x="900087" y="11710"/>
                  <a:pt x="1104405" y="-236"/>
                  <a:pt x="1361719" y="3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/>
          <p:cNvSpPr/>
          <p:nvPr/>
        </p:nvSpPr>
        <p:spPr>
          <a:xfrm>
            <a:off x="6465258" y="699542"/>
            <a:ext cx="681654" cy="6824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/>
          <p:cNvSpPr/>
          <p:nvPr/>
        </p:nvSpPr>
        <p:spPr>
          <a:xfrm>
            <a:off x="6465258" y="880406"/>
            <a:ext cx="181787" cy="180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/>
          <p:cNvSpPr/>
          <p:nvPr/>
        </p:nvSpPr>
        <p:spPr>
          <a:xfrm>
            <a:off x="6465258" y="1059998"/>
            <a:ext cx="181787" cy="160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8" name="Conector reto 87"/>
          <p:cNvCxnSpPr/>
          <p:nvPr/>
        </p:nvCxnSpPr>
        <p:spPr>
          <a:xfrm>
            <a:off x="6404118" y="930934"/>
            <a:ext cx="497657" cy="0"/>
          </a:xfrm>
          <a:prstGeom prst="line">
            <a:avLst/>
          </a:prstGeom>
          <a:ln w="381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tângulo 90"/>
          <p:cNvSpPr/>
          <p:nvPr/>
        </p:nvSpPr>
        <p:spPr>
          <a:xfrm>
            <a:off x="6214768" y="1381972"/>
            <a:ext cx="1144152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050" dirty="0" smtClean="0">
                <a:solidFill>
                  <a:schemeClr val="tx1"/>
                </a:solidFill>
              </a:rPr>
              <a:t>Logística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5919111" y="810538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el-GR" sz="1000" dirty="0" smtClean="0">
                <a:solidFill>
                  <a:schemeClr val="tx1"/>
                </a:solidFill>
              </a:rPr>
              <a:t>θ</a:t>
            </a:r>
            <a:r>
              <a:rPr lang="pt-BR" sz="1000" dirty="0" smtClean="0">
                <a:solidFill>
                  <a:schemeClr val="tx1"/>
                </a:solidFill>
              </a:rPr>
              <a:t> = 0,5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5979841" y="681125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pt-BR" sz="1000" dirty="0" smtClean="0">
                <a:solidFill>
                  <a:schemeClr val="tx1"/>
                </a:solidFill>
              </a:rPr>
              <a:t>1,0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979841" y="1178591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pt-BR" sz="1000" dirty="0" smtClean="0">
                <a:solidFill>
                  <a:schemeClr val="tx1"/>
                </a:solidFill>
              </a:rPr>
              <a:t>–1,0</a:t>
            </a:r>
            <a:endParaRPr lang="pt-B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42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Entropia cruzada para </a:t>
            </a:r>
            <a:r>
              <a:rPr lang="pt-BR" dirty="0" smtClean="0"/>
              <a:t>M=2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pt-BR" dirty="0" smtClean="0"/>
                  <a:t>2 classes, classificação correta: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0,20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1−0,2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=0,09691</m:t>
                    </m:r>
                  </m:oMath>
                </a14:m>
                <a:endParaRPr lang="pt-BR" dirty="0"/>
              </a:p>
              <a:p>
                <a:r>
                  <a:rPr lang="pt-BR" dirty="0"/>
                  <a:t>2 classes, classificação correta: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=[1]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0,92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0,92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1−0,92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0,92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0,08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0,92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=0,03621</m:t>
                    </m:r>
                  </m:oMath>
                </a14:m>
                <a:endParaRPr lang="pt-BR" dirty="0"/>
              </a:p>
              <a:p>
                <a:r>
                  <a:rPr lang="pt-BR" dirty="0"/>
                  <a:t>2 classes, classificação </a:t>
                </a:r>
                <a:r>
                  <a:rPr lang="pt-BR" dirty="0" smtClean="0"/>
                  <a:t>incorreta</a:t>
                </a:r>
                <a:r>
                  <a:rPr lang="pt-B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</m:t>
                    </m:r>
                    <m:r>
                      <a:rPr lang="pt-BR" b="0" i="1" smtClean="0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</a:rPr>
                      <m:t>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</a:rPr>
                          <m:t>65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b="0" i="1" smtClean="0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1−0,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65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45593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" t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100" name="Grupo 99"/>
          <p:cNvGrpSpPr/>
          <p:nvPr/>
        </p:nvGrpSpPr>
        <p:grpSpPr>
          <a:xfrm>
            <a:off x="5686357" y="1951236"/>
            <a:ext cx="3273821" cy="1381599"/>
            <a:chOff x="5686357" y="1995686"/>
            <a:chExt cx="3273821" cy="1381599"/>
          </a:xfrm>
        </p:grpSpPr>
        <p:grpSp>
          <p:nvGrpSpPr>
            <p:cNvPr id="28" name="Grupo 27"/>
            <p:cNvGrpSpPr/>
            <p:nvPr/>
          </p:nvGrpSpPr>
          <p:grpSpPr>
            <a:xfrm>
              <a:off x="6558306" y="2177473"/>
              <a:ext cx="681654" cy="682430"/>
              <a:chOff x="6274585" y="771550"/>
              <a:chExt cx="681654" cy="682430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6274585" y="771550"/>
                <a:ext cx="681654" cy="682430"/>
                <a:chOff x="6804247" y="1099528"/>
                <a:chExt cx="1912963" cy="1915143"/>
              </a:xfrm>
            </p:grpSpPr>
            <p:sp>
              <p:nvSpPr>
                <p:cNvPr id="7" name="Triângulo isósceles 6"/>
                <p:cNvSpPr/>
                <p:nvPr/>
              </p:nvSpPr>
              <p:spPr>
                <a:xfrm rot="10800000" flipH="1" flipV="1">
                  <a:off x="7632629" y="1099528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riângulo isósceles 7"/>
                <p:cNvSpPr/>
                <p:nvPr/>
              </p:nvSpPr>
              <p:spPr>
                <a:xfrm rot="5400000" flipH="1">
                  <a:off x="8591210" y="2058912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Conector reto 16"/>
                <p:cNvCxnSpPr>
                  <a:endCxn id="7" idx="3"/>
                </p:cNvCxnSpPr>
                <p:nvPr/>
              </p:nvCxnSpPr>
              <p:spPr>
                <a:xfrm flipV="1">
                  <a:off x="7704248" y="1207528"/>
                  <a:ext cx="381" cy="180714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to 18"/>
                <p:cNvCxnSpPr>
                  <a:stCxn id="8" idx="3"/>
                </p:cNvCxnSpPr>
                <p:nvPr/>
              </p:nvCxnSpPr>
              <p:spPr>
                <a:xfrm flipH="1">
                  <a:off x="6804248" y="2112912"/>
                  <a:ext cx="1804962" cy="175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Forma livre 8"/>
                <p:cNvSpPr/>
                <p:nvPr/>
              </p:nvSpPr>
              <p:spPr>
                <a:xfrm>
                  <a:off x="6804247" y="1385737"/>
                  <a:ext cx="1911422" cy="726319"/>
                </a:xfrm>
                <a:custGeom>
                  <a:avLst/>
                  <a:gdLst>
                    <a:gd name="connsiteX0" fmla="*/ 0 w 1290638"/>
                    <a:gd name="connsiteY0" fmla="*/ 476250 h 518901"/>
                    <a:gd name="connsiteX1" fmla="*/ 471488 w 1290638"/>
                    <a:gd name="connsiteY1" fmla="*/ 481013 h 518901"/>
                    <a:gd name="connsiteX2" fmla="*/ 719138 w 1290638"/>
                    <a:gd name="connsiteY2" fmla="*/ 71438 h 518901"/>
                    <a:gd name="connsiteX3" fmla="*/ 1290638 w 1290638"/>
                    <a:gd name="connsiteY3" fmla="*/ 0 h 518901"/>
                    <a:gd name="connsiteX0" fmla="*/ 0 w 1285875"/>
                    <a:gd name="connsiteY0" fmla="*/ 504825 h 533664"/>
                    <a:gd name="connsiteX1" fmla="*/ 466725 w 1285875"/>
                    <a:gd name="connsiteY1" fmla="*/ 481013 h 533664"/>
                    <a:gd name="connsiteX2" fmla="*/ 714375 w 1285875"/>
                    <a:gd name="connsiteY2" fmla="*/ 71438 h 533664"/>
                    <a:gd name="connsiteX3" fmla="*/ 1285875 w 1285875"/>
                    <a:gd name="connsiteY3" fmla="*/ 0 h 533664"/>
                    <a:gd name="connsiteX0" fmla="*/ 0 w 1285875"/>
                    <a:gd name="connsiteY0" fmla="*/ 504825 h 518661"/>
                    <a:gd name="connsiteX1" fmla="*/ 466725 w 1285875"/>
                    <a:gd name="connsiteY1" fmla="*/ 481013 h 518661"/>
                    <a:gd name="connsiteX2" fmla="*/ 714375 w 1285875"/>
                    <a:gd name="connsiteY2" fmla="*/ 71438 h 518661"/>
                    <a:gd name="connsiteX3" fmla="*/ 1285875 w 1285875"/>
                    <a:gd name="connsiteY3" fmla="*/ 0 h 518661"/>
                    <a:gd name="connsiteX0" fmla="*/ 0 w 1285875"/>
                    <a:gd name="connsiteY0" fmla="*/ 504825 h 504825"/>
                    <a:gd name="connsiteX1" fmla="*/ 490537 w 1285875"/>
                    <a:gd name="connsiteY1" fmla="*/ 452438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4825"/>
                    <a:gd name="connsiteX1" fmla="*/ 512590 w 1285875"/>
                    <a:gd name="connsiteY1" fmla="*/ 426525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5061"/>
                    <a:gd name="connsiteX1" fmla="*/ 512590 w 1285875"/>
                    <a:gd name="connsiteY1" fmla="*/ 426525 h 505061"/>
                    <a:gd name="connsiteX2" fmla="*/ 714375 w 1285875"/>
                    <a:gd name="connsiteY2" fmla="*/ 71438 h 505061"/>
                    <a:gd name="connsiteX3" fmla="*/ 1285875 w 1285875"/>
                    <a:gd name="connsiteY3" fmla="*/ 0 h 505061"/>
                    <a:gd name="connsiteX0" fmla="*/ 0 w 1285875"/>
                    <a:gd name="connsiteY0" fmla="*/ 504825 h 505300"/>
                    <a:gd name="connsiteX1" fmla="*/ 512590 w 1285875"/>
                    <a:gd name="connsiteY1" fmla="*/ 434203 h 505300"/>
                    <a:gd name="connsiteX2" fmla="*/ 714375 w 1285875"/>
                    <a:gd name="connsiteY2" fmla="*/ 71438 h 505300"/>
                    <a:gd name="connsiteX3" fmla="*/ 1285875 w 1285875"/>
                    <a:gd name="connsiteY3" fmla="*/ 0 h 505300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6127 h 506618"/>
                    <a:gd name="connsiteX1" fmla="*/ 512590 w 1285875"/>
                    <a:gd name="connsiteY1" fmla="*/ 435505 h 506618"/>
                    <a:gd name="connsiteX2" fmla="*/ 770358 w 1285875"/>
                    <a:gd name="connsiteY2" fmla="*/ 70820 h 506618"/>
                    <a:gd name="connsiteX3" fmla="*/ 1285875 w 1285875"/>
                    <a:gd name="connsiteY3" fmla="*/ 1302 h 506618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5456 h 505947"/>
                    <a:gd name="connsiteX1" fmla="*/ 512590 w 1285875"/>
                    <a:gd name="connsiteY1" fmla="*/ 434834 h 505947"/>
                    <a:gd name="connsiteX2" fmla="*/ 770358 w 1285875"/>
                    <a:gd name="connsiteY2" fmla="*/ 70149 h 505947"/>
                    <a:gd name="connsiteX3" fmla="*/ 1285875 w 1285875"/>
                    <a:gd name="connsiteY3" fmla="*/ 631 h 505947"/>
                    <a:gd name="connsiteX0" fmla="*/ 0 w 1285875"/>
                    <a:gd name="connsiteY0" fmla="*/ 505456 h 505457"/>
                    <a:gd name="connsiteX1" fmla="*/ 512590 w 1285875"/>
                    <a:gd name="connsiteY1" fmla="*/ 434834 h 505457"/>
                    <a:gd name="connsiteX2" fmla="*/ 770358 w 1285875"/>
                    <a:gd name="connsiteY2" fmla="*/ 70149 h 505457"/>
                    <a:gd name="connsiteX3" fmla="*/ 1285875 w 1285875"/>
                    <a:gd name="connsiteY3" fmla="*/ 631 h 505457"/>
                    <a:gd name="connsiteX0" fmla="*/ 0 w 1280786"/>
                    <a:gd name="connsiteY0" fmla="*/ 462622 h 462623"/>
                    <a:gd name="connsiteX1" fmla="*/ 512590 w 1280786"/>
                    <a:gd name="connsiteY1" fmla="*/ 392000 h 462623"/>
                    <a:gd name="connsiteX2" fmla="*/ 770358 w 1280786"/>
                    <a:gd name="connsiteY2" fmla="*/ 27315 h 462623"/>
                    <a:gd name="connsiteX3" fmla="*/ 1280786 w 1280786"/>
                    <a:gd name="connsiteY3" fmla="*/ 27859 h 462623"/>
                    <a:gd name="connsiteX0" fmla="*/ 0 w 1280786"/>
                    <a:gd name="connsiteY0" fmla="*/ 434973 h 434973"/>
                    <a:gd name="connsiteX1" fmla="*/ 512590 w 1280786"/>
                    <a:gd name="connsiteY1" fmla="*/ 364351 h 434973"/>
                    <a:gd name="connsiteX2" fmla="*/ 772054 w 1280786"/>
                    <a:gd name="connsiteY2" fmla="*/ 72606 h 434973"/>
                    <a:gd name="connsiteX3" fmla="*/ 1280786 w 1280786"/>
                    <a:gd name="connsiteY3" fmla="*/ 210 h 434973"/>
                    <a:gd name="connsiteX0" fmla="*/ 0 w 1280786"/>
                    <a:gd name="connsiteY0" fmla="*/ 435152 h 435152"/>
                    <a:gd name="connsiteX1" fmla="*/ 512590 w 1280786"/>
                    <a:gd name="connsiteY1" fmla="*/ 364530 h 435152"/>
                    <a:gd name="connsiteX2" fmla="*/ 772054 w 1280786"/>
                    <a:gd name="connsiteY2" fmla="*/ 72785 h 435152"/>
                    <a:gd name="connsiteX3" fmla="*/ 1280786 w 1280786"/>
                    <a:gd name="connsiteY3" fmla="*/ 389 h 435152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361719"/>
                    <a:gd name="connsiteY0" fmla="*/ 434767 h 434767"/>
                    <a:gd name="connsiteX1" fmla="*/ 512590 w 1361719"/>
                    <a:gd name="connsiteY1" fmla="*/ 364145 h 434767"/>
                    <a:gd name="connsiteX2" fmla="*/ 772054 w 1361719"/>
                    <a:gd name="connsiteY2" fmla="*/ 72400 h 434767"/>
                    <a:gd name="connsiteX3" fmla="*/ 1361719 w 1361719"/>
                    <a:gd name="connsiteY3" fmla="*/ 3 h 43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61719" h="434767">
                      <a:moveTo>
                        <a:pt x="0" y="434767"/>
                      </a:moveTo>
                      <a:cubicBezTo>
                        <a:pt x="258613" y="434739"/>
                        <a:pt x="383914" y="424540"/>
                        <a:pt x="512590" y="364145"/>
                      </a:cubicBezTo>
                      <a:cubicBezTo>
                        <a:pt x="641266" y="303751"/>
                        <a:pt x="644021" y="133090"/>
                        <a:pt x="772054" y="72400"/>
                      </a:cubicBezTo>
                      <a:cubicBezTo>
                        <a:pt x="900087" y="11710"/>
                        <a:pt x="1104405" y="-236"/>
                        <a:pt x="1361719" y="3"/>
                      </a:cubicBez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3" name="Retângulo 22"/>
              <p:cNvSpPr/>
              <p:nvPr/>
            </p:nvSpPr>
            <p:spPr>
              <a:xfrm>
                <a:off x="6274585" y="771550"/>
                <a:ext cx="681654" cy="68243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tângulo 23"/>
                <p:cNvSpPr/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oMath>
                    </m:oMathPara>
                  </a14:m>
                  <a:endParaRPr lang="pt-BR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tângulo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ector de seta reta 25"/>
            <p:cNvCxnSpPr>
              <a:stCxn id="23" idx="3"/>
              <a:endCxn id="24" idx="1"/>
            </p:cNvCxnSpPr>
            <p:nvPr/>
          </p:nvCxnSpPr>
          <p:spPr>
            <a:xfrm>
              <a:off x="7239960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tângulo 28"/>
                <p:cNvSpPr/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29" name="Retângulo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3922" r="-185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ector de seta reta 29"/>
            <p:cNvCxnSpPr>
              <a:stCxn id="24" idx="3"/>
            </p:cNvCxnSpPr>
            <p:nvPr/>
          </p:nvCxnSpPr>
          <p:spPr>
            <a:xfrm>
              <a:off x="8384113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tângulo 33"/>
                <p:cNvSpPr/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  <m:r>
                              <a:rPr lang="pt-BR" sz="1400" i="1">
                                <a:latin typeface="Cambria Math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pt-BR" sz="1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sz="1400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34" name="Retângulo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3922" r="-5684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ector de seta reta 34"/>
            <p:cNvCxnSpPr>
              <a:endCxn id="24" idx="2"/>
            </p:cNvCxnSpPr>
            <p:nvPr/>
          </p:nvCxnSpPr>
          <p:spPr>
            <a:xfrm flipV="1">
              <a:off x="8043286" y="2859903"/>
              <a:ext cx="0" cy="5173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tângulo 38"/>
                <p:cNvSpPr/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9" name="Retângulo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tângulo 40"/>
            <p:cNvSpPr/>
            <p:nvPr/>
          </p:nvSpPr>
          <p:spPr>
            <a:xfrm>
              <a:off x="5830373" y="1995686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5830373" y="2283758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5686357" y="2571830"/>
              <a:ext cx="469820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...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5830373" y="2859903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6" name="Conector de seta reta 45"/>
            <p:cNvCxnSpPr>
              <a:stCxn id="41" idx="3"/>
              <a:endCxn id="56" idx="1"/>
            </p:cNvCxnSpPr>
            <p:nvPr/>
          </p:nvCxnSpPr>
          <p:spPr>
            <a:xfrm>
              <a:off x="6012160" y="2086580"/>
              <a:ext cx="546146" cy="36219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42" idx="3"/>
              <a:endCxn id="23" idx="1"/>
            </p:cNvCxnSpPr>
            <p:nvPr/>
          </p:nvCxnSpPr>
          <p:spPr>
            <a:xfrm>
              <a:off x="6012160" y="2374652"/>
              <a:ext cx="546146" cy="14403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>
              <a:stCxn id="44" idx="3"/>
              <a:endCxn id="57" idx="1"/>
            </p:cNvCxnSpPr>
            <p:nvPr/>
          </p:nvCxnSpPr>
          <p:spPr>
            <a:xfrm flipV="1">
              <a:off x="6012160" y="2618423"/>
              <a:ext cx="546146" cy="33237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tângulo 55"/>
            <p:cNvSpPr/>
            <p:nvPr/>
          </p:nvSpPr>
          <p:spPr>
            <a:xfrm>
              <a:off x="6558306" y="2358337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6558306" y="2537929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6" name="Triângulo isósceles 65"/>
          <p:cNvSpPr/>
          <p:nvPr/>
        </p:nvSpPr>
        <p:spPr>
          <a:xfrm rot="10800000" flipH="1" flipV="1">
            <a:off x="6760439" y="699542"/>
            <a:ext cx="51312" cy="38484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7" name="Triângulo isósceles 66"/>
          <p:cNvSpPr/>
          <p:nvPr/>
        </p:nvSpPr>
        <p:spPr>
          <a:xfrm rot="5400000" flipH="1">
            <a:off x="7102014" y="1041403"/>
            <a:ext cx="51312" cy="38484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68" name="Conector reto 67"/>
          <p:cNvCxnSpPr>
            <a:endCxn id="66" idx="3"/>
          </p:cNvCxnSpPr>
          <p:nvPr/>
        </p:nvCxnSpPr>
        <p:spPr>
          <a:xfrm flipV="1">
            <a:off x="6785959" y="738026"/>
            <a:ext cx="136" cy="6439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>
            <a:stCxn id="67" idx="3"/>
          </p:cNvCxnSpPr>
          <p:nvPr/>
        </p:nvCxnSpPr>
        <p:spPr>
          <a:xfrm flipH="1">
            <a:off x="6465258" y="1060645"/>
            <a:ext cx="643170" cy="6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rma livre 69"/>
          <p:cNvSpPr/>
          <p:nvPr/>
        </p:nvSpPr>
        <p:spPr>
          <a:xfrm>
            <a:off x="6465258" y="801528"/>
            <a:ext cx="681105" cy="258812"/>
          </a:xfrm>
          <a:custGeom>
            <a:avLst/>
            <a:gdLst>
              <a:gd name="connsiteX0" fmla="*/ 0 w 1290638"/>
              <a:gd name="connsiteY0" fmla="*/ 476250 h 518901"/>
              <a:gd name="connsiteX1" fmla="*/ 471488 w 1290638"/>
              <a:gd name="connsiteY1" fmla="*/ 481013 h 518901"/>
              <a:gd name="connsiteX2" fmla="*/ 719138 w 1290638"/>
              <a:gd name="connsiteY2" fmla="*/ 71438 h 518901"/>
              <a:gd name="connsiteX3" fmla="*/ 1290638 w 1290638"/>
              <a:gd name="connsiteY3" fmla="*/ 0 h 518901"/>
              <a:gd name="connsiteX0" fmla="*/ 0 w 1285875"/>
              <a:gd name="connsiteY0" fmla="*/ 504825 h 533664"/>
              <a:gd name="connsiteX1" fmla="*/ 466725 w 1285875"/>
              <a:gd name="connsiteY1" fmla="*/ 481013 h 533664"/>
              <a:gd name="connsiteX2" fmla="*/ 714375 w 1285875"/>
              <a:gd name="connsiteY2" fmla="*/ 71438 h 533664"/>
              <a:gd name="connsiteX3" fmla="*/ 1285875 w 1285875"/>
              <a:gd name="connsiteY3" fmla="*/ 0 h 533664"/>
              <a:gd name="connsiteX0" fmla="*/ 0 w 1285875"/>
              <a:gd name="connsiteY0" fmla="*/ 504825 h 518661"/>
              <a:gd name="connsiteX1" fmla="*/ 466725 w 1285875"/>
              <a:gd name="connsiteY1" fmla="*/ 481013 h 518661"/>
              <a:gd name="connsiteX2" fmla="*/ 714375 w 1285875"/>
              <a:gd name="connsiteY2" fmla="*/ 71438 h 518661"/>
              <a:gd name="connsiteX3" fmla="*/ 1285875 w 1285875"/>
              <a:gd name="connsiteY3" fmla="*/ 0 h 518661"/>
              <a:gd name="connsiteX0" fmla="*/ 0 w 1285875"/>
              <a:gd name="connsiteY0" fmla="*/ 504825 h 504825"/>
              <a:gd name="connsiteX1" fmla="*/ 490537 w 1285875"/>
              <a:gd name="connsiteY1" fmla="*/ 452438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4825"/>
              <a:gd name="connsiteX1" fmla="*/ 512590 w 1285875"/>
              <a:gd name="connsiteY1" fmla="*/ 426525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5061"/>
              <a:gd name="connsiteX1" fmla="*/ 512590 w 1285875"/>
              <a:gd name="connsiteY1" fmla="*/ 426525 h 505061"/>
              <a:gd name="connsiteX2" fmla="*/ 714375 w 1285875"/>
              <a:gd name="connsiteY2" fmla="*/ 71438 h 505061"/>
              <a:gd name="connsiteX3" fmla="*/ 1285875 w 1285875"/>
              <a:gd name="connsiteY3" fmla="*/ 0 h 505061"/>
              <a:gd name="connsiteX0" fmla="*/ 0 w 1285875"/>
              <a:gd name="connsiteY0" fmla="*/ 504825 h 505300"/>
              <a:gd name="connsiteX1" fmla="*/ 512590 w 1285875"/>
              <a:gd name="connsiteY1" fmla="*/ 434203 h 505300"/>
              <a:gd name="connsiteX2" fmla="*/ 714375 w 1285875"/>
              <a:gd name="connsiteY2" fmla="*/ 71438 h 505300"/>
              <a:gd name="connsiteX3" fmla="*/ 1285875 w 1285875"/>
              <a:gd name="connsiteY3" fmla="*/ 0 h 505300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6127 h 506618"/>
              <a:gd name="connsiteX1" fmla="*/ 512590 w 1285875"/>
              <a:gd name="connsiteY1" fmla="*/ 435505 h 506618"/>
              <a:gd name="connsiteX2" fmla="*/ 770358 w 1285875"/>
              <a:gd name="connsiteY2" fmla="*/ 70820 h 506618"/>
              <a:gd name="connsiteX3" fmla="*/ 1285875 w 1285875"/>
              <a:gd name="connsiteY3" fmla="*/ 1302 h 506618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5456 h 505947"/>
              <a:gd name="connsiteX1" fmla="*/ 512590 w 1285875"/>
              <a:gd name="connsiteY1" fmla="*/ 434834 h 505947"/>
              <a:gd name="connsiteX2" fmla="*/ 770358 w 1285875"/>
              <a:gd name="connsiteY2" fmla="*/ 70149 h 505947"/>
              <a:gd name="connsiteX3" fmla="*/ 1285875 w 1285875"/>
              <a:gd name="connsiteY3" fmla="*/ 631 h 505947"/>
              <a:gd name="connsiteX0" fmla="*/ 0 w 1285875"/>
              <a:gd name="connsiteY0" fmla="*/ 505456 h 505457"/>
              <a:gd name="connsiteX1" fmla="*/ 512590 w 1285875"/>
              <a:gd name="connsiteY1" fmla="*/ 434834 h 505457"/>
              <a:gd name="connsiteX2" fmla="*/ 770358 w 1285875"/>
              <a:gd name="connsiteY2" fmla="*/ 70149 h 505457"/>
              <a:gd name="connsiteX3" fmla="*/ 1285875 w 1285875"/>
              <a:gd name="connsiteY3" fmla="*/ 631 h 505457"/>
              <a:gd name="connsiteX0" fmla="*/ 0 w 1280786"/>
              <a:gd name="connsiteY0" fmla="*/ 462622 h 462623"/>
              <a:gd name="connsiteX1" fmla="*/ 512590 w 1280786"/>
              <a:gd name="connsiteY1" fmla="*/ 392000 h 462623"/>
              <a:gd name="connsiteX2" fmla="*/ 770358 w 1280786"/>
              <a:gd name="connsiteY2" fmla="*/ 27315 h 462623"/>
              <a:gd name="connsiteX3" fmla="*/ 1280786 w 1280786"/>
              <a:gd name="connsiteY3" fmla="*/ 27859 h 462623"/>
              <a:gd name="connsiteX0" fmla="*/ 0 w 1280786"/>
              <a:gd name="connsiteY0" fmla="*/ 434973 h 434973"/>
              <a:gd name="connsiteX1" fmla="*/ 512590 w 1280786"/>
              <a:gd name="connsiteY1" fmla="*/ 364351 h 434973"/>
              <a:gd name="connsiteX2" fmla="*/ 772054 w 1280786"/>
              <a:gd name="connsiteY2" fmla="*/ 72606 h 434973"/>
              <a:gd name="connsiteX3" fmla="*/ 1280786 w 1280786"/>
              <a:gd name="connsiteY3" fmla="*/ 210 h 434973"/>
              <a:gd name="connsiteX0" fmla="*/ 0 w 1280786"/>
              <a:gd name="connsiteY0" fmla="*/ 435152 h 435152"/>
              <a:gd name="connsiteX1" fmla="*/ 512590 w 1280786"/>
              <a:gd name="connsiteY1" fmla="*/ 364530 h 435152"/>
              <a:gd name="connsiteX2" fmla="*/ 772054 w 1280786"/>
              <a:gd name="connsiteY2" fmla="*/ 72785 h 435152"/>
              <a:gd name="connsiteX3" fmla="*/ 1280786 w 1280786"/>
              <a:gd name="connsiteY3" fmla="*/ 389 h 435152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361719"/>
              <a:gd name="connsiteY0" fmla="*/ 434767 h 434767"/>
              <a:gd name="connsiteX1" fmla="*/ 512590 w 1361719"/>
              <a:gd name="connsiteY1" fmla="*/ 364145 h 434767"/>
              <a:gd name="connsiteX2" fmla="*/ 772054 w 1361719"/>
              <a:gd name="connsiteY2" fmla="*/ 72400 h 434767"/>
              <a:gd name="connsiteX3" fmla="*/ 1361719 w 1361719"/>
              <a:gd name="connsiteY3" fmla="*/ 3 h 43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719" h="434767">
                <a:moveTo>
                  <a:pt x="0" y="434767"/>
                </a:moveTo>
                <a:cubicBezTo>
                  <a:pt x="258613" y="434739"/>
                  <a:pt x="383914" y="424540"/>
                  <a:pt x="512590" y="364145"/>
                </a:cubicBezTo>
                <a:cubicBezTo>
                  <a:pt x="641266" y="303751"/>
                  <a:pt x="644021" y="133090"/>
                  <a:pt x="772054" y="72400"/>
                </a:cubicBezTo>
                <a:cubicBezTo>
                  <a:pt x="900087" y="11710"/>
                  <a:pt x="1104405" y="-236"/>
                  <a:pt x="1361719" y="3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/>
          <p:cNvSpPr/>
          <p:nvPr/>
        </p:nvSpPr>
        <p:spPr>
          <a:xfrm>
            <a:off x="6465258" y="699542"/>
            <a:ext cx="681654" cy="6824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/>
          <p:cNvSpPr/>
          <p:nvPr/>
        </p:nvSpPr>
        <p:spPr>
          <a:xfrm>
            <a:off x="6465258" y="880406"/>
            <a:ext cx="181787" cy="180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/>
          <p:cNvSpPr/>
          <p:nvPr/>
        </p:nvSpPr>
        <p:spPr>
          <a:xfrm>
            <a:off x="6465258" y="1059998"/>
            <a:ext cx="181787" cy="160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8" name="Conector reto 87"/>
          <p:cNvCxnSpPr/>
          <p:nvPr/>
        </p:nvCxnSpPr>
        <p:spPr>
          <a:xfrm>
            <a:off x="6404118" y="930934"/>
            <a:ext cx="497657" cy="0"/>
          </a:xfrm>
          <a:prstGeom prst="line">
            <a:avLst/>
          </a:prstGeom>
          <a:ln w="381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tângulo 90"/>
          <p:cNvSpPr/>
          <p:nvPr/>
        </p:nvSpPr>
        <p:spPr>
          <a:xfrm>
            <a:off x="6214768" y="1381972"/>
            <a:ext cx="1144152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050" dirty="0" smtClean="0">
                <a:solidFill>
                  <a:schemeClr val="tx1"/>
                </a:solidFill>
              </a:rPr>
              <a:t>Logística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5919111" y="810538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el-GR" sz="1000" dirty="0" smtClean="0">
                <a:solidFill>
                  <a:schemeClr val="tx1"/>
                </a:solidFill>
              </a:rPr>
              <a:t>θ</a:t>
            </a:r>
            <a:r>
              <a:rPr lang="pt-BR" sz="1000" dirty="0" smtClean="0">
                <a:solidFill>
                  <a:schemeClr val="tx1"/>
                </a:solidFill>
              </a:rPr>
              <a:t> = 0,5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5979841" y="681125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pt-BR" sz="1000" dirty="0" smtClean="0">
                <a:solidFill>
                  <a:schemeClr val="tx1"/>
                </a:solidFill>
              </a:rPr>
              <a:t>1,0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979841" y="1178591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pt-BR" sz="1000" dirty="0" smtClean="0">
                <a:solidFill>
                  <a:schemeClr val="tx1"/>
                </a:solidFill>
              </a:rPr>
              <a:t>–1,0</a:t>
            </a:r>
            <a:endParaRPr lang="pt-B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64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Roteiro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r>
              <a:rPr lang="pt-BR" dirty="0"/>
              <a:t> de </a:t>
            </a:r>
            <a:r>
              <a:rPr lang="pt-BR" dirty="0" err="1"/>
              <a:t>multiplas</a:t>
            </a:r>
            <a:r>
              <a:rPr lang="pt-BR" dirty="0"/>
              <a:t> camadas (MLP</a:t>
            </a:r>
            <a:r>
              <a:rPr lang="pt-BR" dirty="0" smtClean="0"/>
              <a:t>)</a:t>
            </a:r>
          </a:p>
          <a:p>
            <a:r>
              <a:rPr lang="pt-BR" dirty="0"/>
              <a:t>Redes Neurais Convolucionais (</a:t>
            </a:r>
            <a:r>
              <a:rPr lang="pt-BR" dirty="0" err="1"/>
              <a:t>CNNs</a:t>
            </a:r>
            <a:r>
              <a:rPr lang="pt-BR" dirty="0" smtClean="0"/>
              <a:t>)</a:t>
            </a:r>
          </a:p>
          <a:p>
            <a:r>
              <a:rPr lang="pt-BR" dirty="0"/>
              <a:t>Camada </a:t>
            </a:r>
            <a:r>
              <a:rPr lang="pt-BR" dirty="0" err="1" smtClean="0"/>
              <a:t>convolucional</a:t>
            </a:r>
            <a:endParaRPr lang="pt-BR" dirty="0" smtClean="0"/>
          </a:p>
          <a:p>
            <a:r>
              <a:rPr lang="pt-BR" dirty="0"/>
              <a:t>Camada de </a:t>
            </a:r>
            <a:r>
              <a:rPr lang="pt-BR" dirty="0" err="1" smtClean="0"/>
              <a:t>pooling</a:t>
            </a:r>
            <a:endParaRPr lang="pt-BR" dirty="0" smtClean="0"/>
          </a:p>
          <a:p>
            <a:r>
              <a:rPr lang="pt-BR" dirty="0"/>
              <a:t>Modelos </a:t>
            </a:r>
            <a:endParaRPr lang="pt-BR" dirty="0" smtClean="0"/>
          </a:p>
          <a:p>
            <a:r>
              <a:rPr lang="pt-BR" dirty="0" smtClean="0"/>
              <a:t>Bibliotecas </a:t>
            </a:r>
            <a:r>
              <a:rPr lang="pt-BR" dirty="0"/>
              <a:t>e ambientes de </a:t>
            </a:r>
            <a:r>
              <a:rPr lang="pt-BR" dirty="0" smtClean="0"/>
              <a:t>desenvolvimento</a:t>
            </a:r>
          </a:p>
          <a:p>
            <a:r>
              <a:rPr lang="pt-BR" dirty="0"/>
              <a:t>Conjuntos de imagens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61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Otimizadores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191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Otimizadores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Gradiente descendente (GD - </a:t>
                </a:r>
                <a:r>
                  <a:rPr lang="pt-BR" i="1" dirty="0" err="1" smtClean="0"/>
                  <a:t>Gradient</a:t>
                </a:r>
                <a:r>
                  <a:rPr lang="pt-BR" i="1" dirty="0" smtClean="0"/>
                  <a:t> </a:t>
                </a:r>
                <a:r>
                  <a:rPr lang="pt-BR" i="1" dirty="0" err="1" smtClean="0"/>
                  <a:t>descent</a:t>
                </a:r>
                <a:r>
                  <a:rPr lang="pt-BR" i="1" dirty="0"/>
                  <a:t>)</a:t>
                </a:r>
                <a:r>
                  <a:rPr lang="pt-BR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  <m:r>
                          <a:rPr lang="pt-BR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−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sup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𝑊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;</m:t>
                        </m:r>
                        <m:sSubSup>
                          <m:sSubSup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  <m:sup/>
                        </m:sSubSup>
                        <m:r>
                          <a:rPr lang="pt-BR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pt-BR" dirty="0" smtClean="0"/>
              </a:p>
              <a:p>
                <a:pPr lvl="1"/>
                <a:r>
                  <a:rPr lang="pt-BR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pt-BR" dirty="0" smtClean="0"/>
                  <a:t>  é </a:t>
                </a:r>
                <a:r>
                  <a:rPr lang="pt-BR" dirty="0"/>
                  <a:t>o tamanho </a:t>
                </a:r>
                <a:r>
                  <a:rPr lang="pt-BR" dirty="0" smtClean="0"/>
                  <a:t>do conjunto de treinamento</a:t>
                </a:r>
                <a:endParaRPr lang="pt-BR" dirty="0"/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00" t="-1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4572000" y="4542690"/>
            <a:ext cx="457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 smtClean="0"/>
              <a:t>Donges. Gradient </a:t>
            </a:r>
            <a:r>
              <a:rPr lang="en-US" sz="1000" i="1" dirty="0"/>
              <a:t>Descent in Machine Learning: A Basic </a:t>
            </a:r>
            <a:r>
              <a:rPr lang="en-US" sz="1000" i="1" dirty="0" smtClean="0"/>
              <a:t>Introduction.</a:t>
            </a:r>
            <a:br>
              <a:rPr lang="en-US" sz="1000" i="1" dirty="0" smtClean="0"/>
            </a:br>
            <a:r>
              <a:rPr lang="pt-BR" sz="1000" i="1" dirty="0" smtClean="0">
                <a:hlinkClick r:id="rId3"/>
              </a:rPr>
              <a:t>https://builtin.com/data-science/gradient-descent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8" t="27619" r="20000" b="2857"/>
          <a:stretch/>
        </p:blipFill>
        <p:spPr bwMode="auto">
          <a:xfrm>
            <a:off x="2805883" y="2096969"/>
            <a:ext cx="2944239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t="28858" r="24271" b="18380"/>
          <a:stretch/>
        </p:blipFill>
        <p:spPr bwMode="auto">
          <a:xfrm>
            <a:off x="5780961" y="2197075"/>
            <a:ext cx="3126694" cy="1671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4" t="24286" r="29374" b="14381"/>
          <a:stretch/>
        </p:blipFill>
        <p:spPr bwMode="auto">
          <a:xfrm>
            <a:off x="236346" y="1995686"/>
            <a:ext cx="2538699" cy="207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/>
          <p:cNvSpPr/>
          <p:nvPr/>
        </p:nvSpPr>
        <p:spPr>
          <a:xfrm>
            <a:off x="0" y="468119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00" i="1" dirty="0"/>
              <a:t>Moacir </a:t>
            </a:r>
            <a:r>
              <a:rPr lang="pt-BR" sz="1000" i="1" dirty="0" err="1"/>
              <a:t>Ponti</a:t>
            </a:r>
            <a:r>
              <a:rPr lang="pt-BR" sz="1000" i="1" dirty="0"/>
              <a:t>. </a:t>
            </a:r>
            <a:r>
              <a:rPr lang="pt-BR" sz="1000" i="1" dirty="0">
                <a:hlinkClick r:id="rId7"/>
              </a:rPr>
              <a:t>http://conteudo.icmc.usp.br/pessoas/moacir/p17sibgrapi-tutorial/</a:t>
            </a:r>
            <a:r>
              <a:rPr lang="pt-BR" sz="1000" i="1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4428074" y="2258719"/>
                <a:ext cx="118122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pt-BR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𝑤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;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74" y="2258719"/>
                <a:ext cx="1181221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/>
          <p:cNvSpPr/>
          <p:nvPr/>
        </p:nvSpPr>
        <p:spPr>
          <a:xfrm>
            <a:off x="3991934" y="3726259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 flipV="1">
            <a:off x="4197674" y="3651870"/>
            <a:ext cx="45720" cy="457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>
            <a:stCxn id="9" idx="3"/>
            <a:endCxn id="10" idx="0"/>
          </p:cNvCxnSpPr>
          <p:nvPr/>
        </p:nvCxnSpPr>
        <p:spPr>
          <a:xfrm flipH="1" flipV="1">
            <a:off x="4220534" y="3697590"/>
            <a:ext cx="228600" cy="25726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 rot="16200000">
                <a:off x="-92998" y="2791819"/>
                <a:ext cx="70352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i="1" smtClean="0"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pt-BR" sz="120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pt-BR" sz="1200" b="0" i="1" smtClean="0">
                          <a:latin typeface="Cambria Math"/>
                          <a:ea typeface="Cambria Math"/>
                        </a:rPr>
                        <m:t>𝑤</m:t>
                      </m:r>
                      <m:r>
                        <a:rPr lang="pt-BR" sz="1200" i="1">
                          <a:latin typeface="Cambria Math"/>
                          <a:ea typeface="Cambria Math"/>
                        </a:rPr>
                        <m:t>;</m:t>
                      </m:r>
                      <m:r>
                        <a:rPr lang="pt-BR" sz="12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pt-BR" sz="12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92998" y="2791819"/>
                <a:ext cx="703526" cy="276999"/>
              </a:xfrm>
              <a:prstGeom prst="rect">
                <a:avLst/>
              </a:prstGeom>
              <a:blipFill rotWithShape="1">
                <a:blip r:embed="rId9"/>
                <a:stretch>
                  <a:fillRect r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1353446" y="3911327"/>
                <a:ext cx="33823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/>
                          <a:ea typeface="Cambria Math"/>
                        </a:rPr>
                        <m:t>𝑤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446" y="3911327"/>
                <a:ext cx="338234" cy="27699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44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Otimizadores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Gradiente descendente estocástico (SGD – </a:t>
                </a:r>
                <a:r>
                  <a:rPr lang="pt-BR" i="1" dirty="0" err="1" smtClean="0"/>
                  <a:t>Stochastic</a:t>
                </a:r>
                <a:r>
                  <a:rPr lang="pt-BR" i="1" dirty="0" smtClean="0"/>
                  <a:t> </a:t>
                </a:r>
                <a:r>
                  <a:rPr lang="pt-BR" i="1" dirty="0" err="1" smtClean="0"/>
                  <a:t>gradient</a:t>
                </a:r>
                <a:r>
                  <a:rPr lang="pt-BR" i="1" dirty="0" smtClean="0"/>
                  <a:t> </a:t>
                </a:r>
                <a:r>
                  <a:rPr lang="pt-BR" i="1" dirty="0" err="1" smtClean="0"/>
                  <a:t>descent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  <m:r>
                          <a:rPr lang="pt-BR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−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sup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𝑊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;</m:t>
                        </m:r>
                        <m:sSubSup>
                          <m:sSubSup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𝐵</m:t>
                            </m:r>
                          </m:sup>
                        </m:sSubSup>
                        <m:r>
                          <a:rPr lang="pt-BR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pt-BR" dirty="0" smtClean="0"/>
              </a:p>
              <a:p>
                <a:pPr lvl="1"/>
                <a:r>
                  <a:rPr lang="pt-B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pt-BR" dirty="0"/>
                  <a:t> é o tamanho do </a:t>
                </a:r>
                <a:r>
                  <a:rPr lang="pt-BR" dirty="0" err="1"/>
                  <a:t>mini-lote</a:t>
                </a:r>
                <a:r>
                  <a:rPr lang="pt-BR" dirty="0"/>
                  <a:t> (</a:t>
                </a:r>
                <a:r>
                  <a:rPr lang="pt-BR" i="1" dirty="0" err="1"/>
                  <a:t>mini-batch</a:t>
                </a:r>
                <a:r>
                  <a:rPr lang="pt-BR" dirty="0"/>
                  <a:t>)</a:t>
                </a:r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00" t="-1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2" descr="https://wikidocs.net/images/page/3413/sg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51670"/>
            <a:ext cx="3312368" cy="245951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4692118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000" i="1" dirty="0">
                <a:hlinkClick r:id="rId4"/>
              </a:rPr>
              <a:t>https://</a:t>
            </a:r>
            <a:r>
              <a:rPr lang="pt-BR" sz="1000" i="1" dirty="0" smtClean="0">
                <a:hlinkClick r:id="rId4"/>
              </a:rPr>
              <a:t>wikidocs.net/3413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285358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Otimizadores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0" y="554808"/>
                <a:ext cx="9144000" cy="4408014"/>
              </a:xfrm>
            </p:spPr>
            <p:txBody>
              <a:bodyPr/>
              <a:lstStyle/>
              <a:p>
                <a:r>
                  <a:rPr lang="pt-BR" dirty="0"/>
                  <a:t>SGD com momentum: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  <m:r>
                          <a:rPr lang="pt-BR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−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sup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𝑊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;</m:t>
                        </m:r>
                        <m:sSubSup>
                          <m:sSubSup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𝐵</m:t>
                            </m:r>
                          </m:sup>
                        </m:sSubSup>
                        <m:r>
                          <a:rPr lang="pt-BR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pt-BR" dirty="0" smtClean="0"/>
              </a:p>
              <a:p>
                <a:pPr lvl="2"/>
                <a:r>
                  <a:rPr lang="pt-BR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pt-BR" dirty="0" smtClean="0"/>
                  <a:t>  é o tamanho do </a:t>
                </a:r>
                <a:r>
                  <a:rPr lang="pt-BR" dirty="0" err="1" smtClean="0"/>
                  <a:t>mini-lote</a:t>
                </a:r>
                <a:r>
                  <a:rPr lang="pt-BR" dirty="0" smtClean="0"/>
                  <a:t> (</a:t>
                </a:r>
                <a:r>
                  <a:rPr lang="pt-BR" i="1" dirty="0" err="1" smtClean="0"/>
                  <a:t>mini-batch</a:t>
                </a:r>
                <a:r>
                  <a:rPr lang="pt-BR" dirty="0" smtClean="0"/>
                  <a:t>)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  <m:r>
                          <a:rPr lang="pt-BR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𝛼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1−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  <m:r>
                      <a:rPr lang="pt-BR" b="0" i="1" smtClean="0">
                        <a:latin typeface="Cambria Math"/>
                        <a:ea typeface="Cambria Math"/>
                      </a:rPr>
                      <m:t>[</m:t>
                    </m:r>
                    <m:r>
                      <a:rPr lang="pt-BR" i="1">
                        <a:latin typeface="Cambria Math"/>
                      </a:rPr>
                      <m:t>−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/>
                            <a:ea typeface="Cambria Math"/>
                          </a:rPr>
                          <m:t>𝐵</m:t>
                        </m:r>
                      </m:sup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𝑊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;</m:t>
                            </m:r>
                            <m:sSubSup>
                              <m:sSubSup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pt-BR" b="0" i="1" smtClean="0"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54808"/>
                <a:ext cx="9144000" cy="4408014"/>
              </a:xfrm>
              <a:blipFill rotWithShape="1">
                <a:blip r:embed="rId2"/>
                <a:stretch>
                  <a:fillRect l="-400" t="-1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4572000" y="471660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3"/>
              </a:rPr>
              <a:t>http://</a:t>
            </a:r>
            <a:r>
              <a:rPr lang="pt-BR" sz="1000" i="1" dirty="0" smtClean="0">
                <a:hlinkClick r:id="rId3"/>
              </a:rPr>
              <a:t>www.denizyuret.com/2015/03/alec-radfords-animations-for.html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pic>
        <p:nvPicPr>
          <p:cNvPr id="4100" name="Picture 4" descr="http://1.bp.blogspot.com/-K_X-yud8nj8/VPmIBxwGlsI/AAAAAAAACC0/JS-h1fa09EQ/s400/Saddle%2BPoint%2B-%2BImgur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2042293"/>
            <a:ext cx="3528392" cy="272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9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Otimizadores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Outros </a:t>
            </a:r>
            <a:r>
              <a:rPr lang="pt-BR" dirty="0" err="1" smtClean="0"/>
              <a:t>otimizadores</a:t>
            </a:r>
            <a:r>
              <a:rPr lang="pt-BR" dirty="0" smtClean="0"/>
              <a:t>:</a:t>
            </a:r>
          </a:p>
          <a:p>
            <a:pPr lvl="1"/>
            <a:r>
              <a:rPr lang="pt-BR" dirty="0" err="1" smtClean="0"/>
              <a:t>AdaGrad</a:t>
            </a:r>
            <a:r>
              <a:rPr lang="pt-BR" dirty="0" smtClean="0"/>
              <a:t> </a:t>
            </a:r>
            <a:r>
              <a:rPr lang="pt-BR" dirty="0"/>
              <a:t>- </a:t>
            </a:r>
            <a:r>
              <a:rPr lang="pt-BR" i="1" dirty="0" err="1"/>
              <a:t>Adaptive</a:t>
            </a:r>
            <a:r>
              <a:rPr lang="pt-BR" i="1" dirty="0"/>
              <a:t> </a:t>
            </a:r>
            <a:r>
              <a:rPr lang="pt-BR" i="1" dirty="0" err="1"/>
              <a:t>Gradient</a:t>
            </a:r>
            <a:endParaRPr lang="pt-BR" i="1" dirty="0" smtClean="0"/>
          </a:p>
          <a:p>
            <a:pPr lvl="1"/>
            <a:r>
              <a:rPr lang="pt-BR" dirty="0" err="1" smtClean="0"/>
              <a:t>AdaDelta</a:t>
            </a:r>
            <a:r>
              <a:rPr lang="pt-BR" dirty="0"/>
              <a:t> - </a:t>
            </a:r>
            <a:r>
              <a:rPr lang="pt-BR" i="1" dirty="0" err="1"/>
              <a:t>Adaptive</a:t>
            </a:r>
            <a:r>
              <a:rPr lang="pt-BR" i="1" dirty="0"/>
              <a:t> </a:t>
            </a:r>
            <a:r>
              <a:rPr lang="pt-BR" i="1" dirty="0" err="1" smtClean="0"/>
              <a:t>learning</a:t>
            </a:r>
            <a:r>
              <a:rPr lang="pt-BR" i="1" dirty="0" smtClean="0"/>
              <a:t> rate </a:t>
            </a:r>
          </a:p>
          <a:p>
            <a:pPr lvl="1"/>
            <a:r>
              <a:rPr lang="pt-BR" dirty="0" err="1" smtClean="0"/>
              <a:t>RMSProp</a:t>
            </a:r>
            <a:r>
              <a:rPr lang="pt-BR" dirty="0" smtClean="0"/>
              <a:t> - </a:t>
            </a:r>
            <a:r>
              <a:rPr lang="pt-BR" i="1" dirty="0"/>
              <a:t>Root </a:t>
            </a:r>
            <a:r>
              <a:rPr lang="pt-BR" i="1" dirty="0" err="1" smtClean="0"/>
              <a:t>Mean</a:t>
            </a:r>
            <a:r>
              <a:rPr lang="pt-BR" i="1" dirty="0" smtClean="0"/>
              <a:t> </a:t>
            </a:r>
            <a:r>
              <a:rPr lang="pt-BR" i="1" dirty="0" err="1"/>
              <a:t>Squared</a:t>
            </a:r>
            <a:r>
              <a:rPr lang="pt-BR" i="1" dirty="0"/>
              <a:t> </a:t>
            </a:r>
            <a:r>
              <a:rPr lang="pt-BR" i="1" dirty="0" err="1"/>
              <a:t>Propagation</a:t>
            </a:r>
            <a:endParaRPr lang="pt-BR" i="1" dirty="0" smtClean="0"/>
          </a:p>
          <a:p>
            <a:pPr lvl="1"/>
            <a:r>
              <a:rPr lang="pt-BR" dirty="0"/>
              <a:t>Adam - </a:t>
            </a:r>
            <a:r>
              <a:rPr lang="pt-BR" i="1" dirty="0" err="1"/>
              <a:t>Adaptive</a:t>
            </a:r>
            <a:r>
              <a:rPr lang="pt-BR" i="1" dirty="0"/>
              <a:t> </a:t>
            </a:r>
            <a:r>
              <a:rPr lang="pt-BR" i="1" dirty="0" err="1"/>
              <a:t>moment</a:t>
            </a:r>
            <a:r>
              <a:rPr lang="pt-BR" i="1" dirty="0"/>
              <a:t> </a:t>
            </a:r>
            <a:r>
              <a:rPr lang="pt-BR" i="1" dirty="0" err="1" smtClean="0"/>
              <a:t>estimation</a:t>
            </a:r>
            <a:r>
              <a:rPr lang="pt-BR" i="1" dirty="0" smtClean="0"/>
              <a:t> </a:t>
            </a:r>
          </a:p>
          <a:p>
            <a:pPr lvl="1"/>
            <a:r>
              <a:rPr lang="pt-BR" dirty="0" smtClean="0"/>
              <a:t>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810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25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Conteúdo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9" name="Título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Neocognitron</a:t>
            </a:r>
            <a:r>
              <a:rPr lang="pt-BR" dirty="0"/>
              <a:t> (1980)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22" name="Grupo 21"/>
          <p:cNvGrpSpPr/>
          <p:nvPr/>
        </p:nvGrpSpPr>
        <p:grpSpPr>
          <a:xfrm>
            <a:off x="0" y="1123807"/>
            <a:ext cx="9144000" cy="3240400"/>
            <a:chOff x="0" y="1131551"/>
            <a:chExt cx="9144000" cy="3240400"/>
          </a:xfrm>
        </p:grpSpPr>
        <p:sp>
          <p:nvSpPr>
            <p:cNvPr id="21" name="Retângulo 20"/>
            <p:cNvSpPr/>
            <p:nvPr/>
          </p:nvSpPr>
          <p:spPr>
            <a:xfrm>
              <a:off x="0" y="1131551"/>
              <a:ext cx="9144000" cy="3240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Picture 2" descr="File:ScholarFig1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521223"/>
              <a:ext cx="3528392" cy="2461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Fukushim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336" y="1198447"/>
              <a:ext cx="1428750" cy="1695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tângulo 14"/>
            <p:cNvSpPr/>
            <p:nvPr/>
          </p:nvSpPr>
          <p:spPr>
            <a:xfrm>
              <a:off x="7522302" y="2893898"/>
              <a:ext cx="15027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pt-BR" sz="1200" b="1" dirty="0"/>
                <a:t> </a:t>
              </a:r>
              <a:r>
                <a:rPr lang="pt-BR" sz="1200" b="1" dirty="0" err="1"/>
                <a:t>Kunihiko</a:t>
              </a:r>
              <a:r>
                <a:rPr lang="pt-BR" sz="1200" b="1" dirty="0"/>
                <a:t> Fukushima</a:t>
              </a:r>
            </a:p>
          </p:txBody>
        </p:sp>
        <p:pic>
          <p:nvPicPr>
            <p:cNvPr id="16" name="Picture 6" descr="http://www.scholarpedia.org/w/images/thumb/e/ef/ScholarFig2.gif/350px-ScholarFig2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364" y="1131551"/>
              <a:ext cx="2465520" cy="324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038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LeNet-5 (1998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14" name="Grupo 13"/>
          <p:cNvGrpSpPr/>
          <p:nvPr/>
        </p:nvGrpSpPr>
        <p:grpSpPr>
          <a:xfrm>
            <a:off x="0" y="903911"/>
            <a:ext cx="9144000" cy="3680191"/>
            <a:chOff x="0" y="1123807"/>
            <a:chExt cx="9144000" cy="3680191"/>
          </a:xfrm>
        </p:grpSpPr>
        <p:sp>
          <p:nvSpPr>
            <p:cNvPr id="13" name="Retângulo 12"/>
            <p:cNvSpPr/>
            <p:nvPr/>
          </p:nvSpPr>
          <p:spPr>
            <a:xfrm>
              <a:off x="0" y="1123807"/>
              <a:ext cx="9144000" cy="3680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Picture 2" descr="https://world4jason.gitbooks.io/research-log/content/deepLearning/CNN/img/lene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47860"/>
              <a:ext cx="9144000" cy="3156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Resultado de imagem para lecu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328" y="1248851"/>
              <a:ext cx="1547664" cy="1578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tângulo 7"/>
            <p:cNvSpPr/>
            <p:nvPr/>
          </p:nvSpPr>
          <p:spPr>
            <a:xfrm>
              <a:off x="8027667" y="2814196"/>
              <a:ext cx="10380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pt-BR" sz="1400" b="1" dirty="0" err="1"/>
                <a:t>Yann</a:t>
              </a:r>
              <a:r>
                <a:rPr lang="pt-BR" sz="1400" b="1" dirty="0"/>
                <a:t> </a:t>
              </a:r>
              <a:r>
                <a:rPr lang="pt-BR" sz="1400" b="1" dirty="0" err="1"/>
                <a:t>LeCun</a:t>
              </a:r>
              <a:endParaRPr lang="pt-BR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9375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AlexNet</a:t>
            </a:r>
            <a:r>
              <a:rPr lang="pt-BR" dirty="0" smtClean="0"/>
              <a:t> (2012)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6" name="Picture 2" descr="https://cdn-images-1.medium.com/max/800/1*qyc21qM0oxWEuRaj-XJKc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5606"/>
            <a:ext cx="914400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39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Inception</a:t>
            </a:r>
            <a:r>
              <a:rPr lang="pt-BR" dirty="0"/>
              <a:t> (</a:t>
            </a:r>
            <a:r>
              <a:rPr lang="pt-BR" dirty="0" err="1"/>
              <a:t>GoogLeNet</a:t>
            </a:r>
            <a:r>
              <a:rPr lang="pt-BR" dirty="0"/>
              <a:t>) (2014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6" name="Picture 2" descr="https://cdn-images-1.medium.com/max/2000/1*ZFPOSAted10TPd3hBQU8i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27622"/>
            <a:ext cx="9144000" cy="204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35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1200" i="1" dirty="0" smtClean="0"/>
              <a:t> </a:t>
            </a:r>
            <a:endParaRPr lang="pt-BR" sz="1200" i="1" dirty="0"/>
          </a:p>
        </p:txBody>
      </p:sp>
      <p:sp>
        <p:nvSpPr>
          <p:cNvPr id="9" name="Retângulo 8"/>
          <p:cNvSpPr/>
          <p:nvPr/>
        </p:nvSpPr>
        <p:spPr>
          <a:xfrm>
            <a:off x="0" y="1042953"/>
            <a:ext cx="9144000" cy="3402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Perceptron</a:t>
            </a:r>
            <a:r>
              <a:rPr lang="pt-BR" dirty="0" smtClean="0"/>
              <a:t> de </a:t>
            </a:r>
            <a:r>
              <a:rPr lang="pt-BR" dirty="0" err="1" smtClean="0"/>
              <a:t>multiplas</a:t>
            </a:r>
            <a:r>
              <a:rPr lang="pt-BR" dirty="0" smtClean="0"/>
              <a:t> camadas (MLP)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8" name="Grupo 7"/>
          <p:cNvGrpSpPr/>
          <p:nvPr/>
        </p:nvGrpSpPr>
        <p:grpSpPr>
          <a:xfrm>
            <a:off x="1522454" y="1042953"/>
            <a:ext cx="6099092" cy="3402108"/>
            <a:chOff x="1083866" y="1617914"/>
            <a:chExt cx="6099092" cy="3402108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0" t="30153" r="37250" b="41188"/>
            <a:stretch/>
          </p:blipFill>
          <p:spPr bwMode="auto">
            <a:xfrm>
              <a:off x="1083866" y="1617914"/>
              <a:ext cx="3384376" cy="990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6" t="30652" r="39083" b="9489"/>
            <a:stretch/>
          </p:blipFill>
          <p:spPr bwMode="auto">
            <a:xfrm>
              <a:off x="2063749" y="1761930"/>
              <a:ext cx="5119209" cy="3258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tângulo 9"/>
          <p:cNvSpPr/>
          <p:nvPr/>
        </p:nvSpPr>
        <p:spPr>
          <a:xfrm>
            <a:off x="1522454" y="4701793"/>
            <a:ext cx="76215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/>
              <a:t>Learn </a:t>
            </a:r>
            <a:r>
              <a:rPr lang="en-US" sz="1000" i="1" dirty="0" err="1"/>
              <a:t>TensorFlow</a:t>
            </a:r>
            <a:r>
              <a:rPr lang="en-US" sz="1000" i="1" dirty="0"/>
              <a:t> and deep learning, without a Ph.D.</a:t>
            </a:r>
          </a:p>
        </p:txBody>
      </p:sp>
      <p:sp>
        <p:nvSpPr>
          <p:cNvPr id="11" name="Retângulo 10"/>
          <p:cNvSpPr/>
          <p:nvPr/>
        </p:nvSpPr>
        <p:spPr>
          <a:xfrm rot="2065537">
            <a:off x="6659676" y="2222499"/>
            <a:ext cx="1055975" cy="124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 rot="19383731">
            <a:off x="6000977" y="3103259"/>
            <a:ext cx="1055975" cy="4093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8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0" y="712163"/>
            <a:ext cx="9144000" cy="1931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0" y="2816150"/>
            <a:ext cx="9144000" cy="19597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Módulos </a:t>
            </a:r>
            <a:r>
              <a:rPr lang="pt-BR" dirty="0" err="1" smtClean="0"/>
              <a:t>Inception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12" name="Grupo 11"/>
          <p:cNvGrpSpPr/>
          <p:nvPr/>
        </p:nvGrpSpPr>
        <p:grpSpPr>
          <a:xfrm>
            <a:off x="1271564" y="712163"/>
            <a:ext cx="6600873" cy="1931823"/>
            <a:chOff x="701280" y="699542"/>
            <a:chExt cx="6600873" cy="1931823"/>
          </a:xfrm>
        </p:grpSpPr>
        <p:pic>
          <p:nvPicPr>
            <p:cNvPr id="6" name="Picture 8" descr="https://cdn-images-1.medium.com/max/800/1*U_McJnp7Fnif-lw9iIC5Bw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672" y="699542"/>
              <a:ext cx="3072481" cy="1931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https://cdn-images-1.medium.com/max/800/1*DKjGRDd_lJeUfVlY50ojOA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280" y="828183"/>
              <a:ext cx="3024000" cy="1674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upo 10"/>
          <p:cNvGrpSpPr/>
          <p:nvPr/>
        </p:nvGrpSpPr>
        <p:grpSpPr>
          <a:xfrm>
            <a:off x="1272368" y="2816149"/>
            <a:ext cx="6600069" cy="1959702"/>
            <a:chOff x="701280" y="2859782"/>
            <a:chExt cx="6600069" cy="1959702"/>
          </a:xfrm>
        </p:grpSpPr>
        <p:pic>
          <p:nvPicPr>
            <p:cNvPr id="8" name="Picture 12" descr="https://cdn-images-1.medium.com/max/800/1*RzvmmEQH_87qKWYBFIG_DA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5476" y="2987093"/>
              <a:ext cx="1865873" cy="1705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https://cdn-images-1.medium.com/max/800/1*hTwo-hy9BUZ1bYkzisL1KA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280" y="2859782"/>
              <a:ext cx="1645928" cy="1959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https://cdn-images-1.medium.com/max/800/1*DVXTxBwe_KUvpEs3ZXXFbg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241" y="3065543"/>
              <a:ext cx="1952201" cy="1548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719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VGG (2014) e </a:t>
            </a:r>
            <a:r>
              <a:rPr lang="pt-BR" dirty="0" err="1"/>
              <a:t>ResNet</a:t>
            </a:r>
            <a:r>
              <a:rPr lang="pt-BR" dirty="0"/>
              <a:t> (2015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8" name="Grupo 7"/>
          <p:cNvGrpSpPr/>
          <p:nvPr/>
        </p:nvGrpSpPr>
        <p:grpSpPr>
          <a:xfrm>
            <a:off x="0" y="826974"/>
            <a:ext cx="9144000" cy="3834066"/>
            <a:chOff x="0" y="983312"/>
            <a:chExt cx="9144000" cy="3834066"/>
          </a:xfrm>
        </p:grpSpPr>
        <p:sp>
          <p:nvSpPr>
            <p:cNvPr id="7" name="Retângulo 6"/>
            <p:cNvSpPr/>
            <p:nvPr/>
          </p:nvSpPr>
          <p:spPr>
            <a:xfrm>
              <a:off x="0" y="983312"/>
              <a:ext cx="9144000" cy="3834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Picture 2" descr="34 layer resne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654968" y="-1248989"/>
              <a:ext cx="3834065" cy="8298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000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r>
              <a:rPr lang="pt-BR" dirty="0" err="1" smtClean="0"/>
              <a:t>DenseNet</a:t>
            </a:r>
            <a:r>
              <a:rPr lang="pt-BR" dirty="0" smtClean="0"/>
              <a:t> (2017)</a:t>
            </a:r>
            <a:endParaRPr lang="pt-BR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7" t="24286" r="10347" b="10825"/>
          <a:stretch/>
        </p:blipFill>
        <p:spPr bwMode="auto">
          <a:xfrm>
            <a:off x="4635508" y="915567"/>
            <a:ext cx="4121787" cy="360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/>
          <p:cNvSpPr/>
          <p:nvPr/>
        </p:nvSpPr>
        <p:spPr>
          <a:xfrm>
            <a:off x="4572000" y="55552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i="1" dirty="0"/>
              <a:t>Huang et al. Densely Connected Convolutional Networks. CVPR 2017</a:t>
            </a:r>
            <a:r>
              <a:rPr lang="en-US" sz="1000" i="1" dirty="0" smtClean="0"/>
              <a:t>.</a:t>
            </a:r>
            <a:endParaRPr lang="en-US" sz="1000" i="1" dirty="0"/>
          </a:p>
        </p:txBody>
      </p:sp>
      <p:sp>
        <p:nvSpPr>
          <p:cNvPr id="9" name="Retângulo 8"/>
          <p:cNvSpPr/>
          <p:nvPr/>
        </p:nvSpPr>
        <p:spPr>
          <a:xfrm>
            <a:off x="2664" y="4690462"/>
            <a:ext cx="67322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 err="1"/>
              <a:t>Ponti</a:t>
            </a:r>
            <a:r>
              <a:rPr lang="en-US" sz="1000" i="1" dirty="0"/>
              <a:t> et al. Everything You Wanted to Know about Deep Learning for Computer Vision but Were Afraid to Ask. </a:t>
            </a:r>
            <a:r>
              <a:rPr lang="en-US" sz="1000" i="1" dirty="0" err="1"/>
              <a:t>Sibgrapi</a:t>
            </a:r>
            <a:r>
              <a:rPr lang="en-US" sz="1000" i="1" dirty="0"/>
              <a:t> 2017.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7" t="14995" r="8932" b="8401"/>
          <a:stretch/>
        </p:blipFill>
        <p:spPr bwMode="auto">
          <a:xfrm>
            <a:off x="386705" y="1203598"/>
            <a:ext cx="3762078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7648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r>
              <a:rPr lang="pt-BR" dirty="0" err="1"/>
              <a:t>ImageNet</a:t>
            </a:r>
            <a:r>
              <a:rPr lang="pt-BR" dirty="0"/>
              <a:t> </a:t>
            </a:r>
            <a:r>
              <a:rPr lang="pt-BR" dirty="0" err="1"/>
              <a:t>Large</a:t>
            </a:r>
            <a:r>
              <a:rPr lang="pt-BR" dirty="0"/>
              <a:t> </a:t>
            </a:r>
            <a:r>
              <a:rPr lang="pt-BR" dirty="0" err="1"/>
              <a:t>Scale</a:t>
            </a:r>
            <a:r>
              <a:rPr lang="pt-BR" dirty="0"/>
              <a:t> Visual </a:t>
            </a:r>
            <a:r>
              <a:rPr lang="pt-BR" dirty="0" err="1"/>
              <a:t>Recognition</a:t>
            </a:r>
            <a:r>
              <a:rPr lang="pt-BR" dirty="0"/>
              <a:t> </a:t>
            </a:r>
            <a:r>
              <a:rPr lang="pt-BR" dirty="0" err="1" smtClean="0"/>
              <a:t>Challenge</a:t>
            </a:r>
            <a:endParaRPr lang="pt-BR" dirty="0" smtClean="0"/>
          </a:p>
          <a:p>
            <a:pPr lvl="1"/>
            <a:r>
              <a:rPr lang="pt-BR" dirty="0">
                <a:hlinkClick r:id="rId2"/>
              </a:rPr>
              <a:t>https://image-net.org/challenges/LSVRC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7" name="Picture 2" descr="https://i0.wp.com/semiengineering.com/wp-content/uploads/2019/10/Synopsys_computer-vision-processors-EV7-Fig2-ImageNet.jpeg?ss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4181"/>
            <a:ext cx="6096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4572000" y="468053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4"/>
              </a:rPr>
              <a:t>https://semiengineering.com/new-vision-technologies-for-real-world-applications</a:t>
            </a:r>
            <a:r>
              <a:rPr lang="pt-BR" sz="1000" i="1" dirty="0" smtClean="0">
                <a:hlinkClick r:id="rId4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432075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Bibliotecas e ambientes de desenvolvimento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66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treinamento de </a:t>
            </a:r>
            <a:r>
              <a:rPr lang="pt-BR" dirty="0" err="1" smtClean="0"/>
              <a:t>CNNs</a:t>
            </a:r>
            <a:r>
              <a:rPr lang="pt-BR" dirty="0" smtClean="0"/>
              <a:t> possui </a:t>
            </a:r>
            <a:r>
              <a:rPr lang="pt-BR" dirty="0"/>
              <a:t>alto custo computacional.</a:t>
            </a:r>
          </a:p>
          <a:p>
            <a:pPr lvl="1"/>
            <a:r>
              <a:rPr lang="pt-BR" dirty="0"/>
              <a:t>Recomenda-se que sejam treinados usando </a:t>
            </a:r>
            <a:r>
              <a:rPr lang="pt-BR" dirty="0" err="1"/>
              <a:t>GPUs</a:t>
            </a:r>
            <a:r>
              <a:rPr lang="pt-BR" dirty="0" smtClean="0"/>
              <a:t>.</a:t>
            </a:r>
          </a:p>
          <a:p>
            <a:pPr lvl="1"/>
            <a:r>
              <a:rPr lang="pt-BR" dirty="0" smtClean="0"/>
              <a:t>O Google </a:t>
            </a:r>
            <a:r>
              <a:rPr lang="pt-BR" dirty="0" err="1" smtClean="0"/>
              <a:t>Colab</a:t>
            </a:r>
            <a:r>
              <a:rPr lang="pt-BR" dirty="0" smtClean="0"/>
              <a:t> fornece acesso à </a:t>
            </a:r>
            <a:r>
              <a:rPr lang="pt-BR" dirty="0" err="1" smtClean="0"/>
              <a:t>GPUs</a:t>
            </a:r>
            <a:r>
              <a:rPr lang="pt-BR" dirty="0" smtClean="0"/>
              <a:t> (com algumas restrições).</a:t>
            </a:r>
            <a:endParaRPr lang="pt-BR" dirty="0"/>
          </a:p>
          <a:p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Bibliotecas e ambientes de desenvolvimento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0" y="2080087"/>
            <a:ext cx="9144000" cy="1931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>
            <a:off x="503548" y="2249271"/>
            <a:ext cx="7761212" cy="1762639"/>
            <a:chOff x="503548" y="1947280"/>
            <a:chExt cx="7761212" cy="1762639"/>
          </a:xfrm>
        </p:grpSpPr>
        <p:pic>
          <p:nvPicPr>
            <p:cNvPr id="6" name="Picture 2" descr="Resultado de imagem para gtx titan x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86" b="20043"/>
            <a:stretch/>
          </p:blipFill>
          <p:spPr bwMode="auto">
            <a:xfrm>
              <a:off x="503548" y="2089319"/>
              <a:ext cx="3773466" cy="1478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EVGA GeForce GTX 1080 Ti Founders Editi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1947280"/>
              <a:ext cx="3332720" cy="1762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539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 Bibliotecas </a:t>
            </a:r>
            <a:r>
              <a:rPr lang="pt-BR" dirty="0"/>
              <a:t>e ambientes de desenvolvimento</a:t>
            </a:r>
            <a:r>
              <a:rPr lang="pt-BR" dirty="0" smtClean="0"/>
              <a:t> 	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7" name="AutoShape 2" descr="ícone Pytorch, logo em Vecto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r>
              <a:rPr lang="pt-BR" dirty="0" smtClean="0"/>
              <a:t>Principais bibliotecas para </a:t>
            </a:r>
            <a:r>
              <a:rPr lang="pt-BR" dirty="0" err="1" smtClean="0"/>
              <a:t>Deep</a:t>
            </a:r>
            <a:r>
              <a:rPr lang="pt-BR" dirty="0" smtClean="0"/>
              <a:t> Learning e Redes Neurais Convolucionais</a:t>
            </a:r>
          </a:p>
          <a:p>
            <a:pPr lvl="1"/>
            <a:r>
              <a:rPr lang="pt-BR" dirty="0" err="1" smtClean="0"/>
              <a:t>PyTorch</a:t>
            </a:r>
            <a:endParaRPr lang="pt-BR" dirty="0" smtClean="0"/>
          </a:p>
          <a:p>
            <a:pPr lvl="2"/>
            <a:r>
              <a:rPr lang="pt-BR" dirty="0">
                <a:hlinkClick r:id="rId2"/>
              </a:rPr>
              <a:t>https://pytorch.org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 err="1" smtClean="0"/>
              <a:t>Tensorflow</a:t>
            </a:r>
            <a:endParaRPr lang="pt-BR" dirty="0" smtClean="0"/>
          </a:p>
          <a:p>
            <a:pPr lvl="2"/>
            <a:r>
              <a:rPr lang="pt-BR" dirty="0">
                <a:hlinkClick r:id="rId3"/>
              </a:rPr>
              <a:t>https://www.tensorflow.org</a:t>
            </a:r>
            <a:r>
              <a:rPr lang="pt-BR" dirty="0" smtClean="0">
                <a:hlinkClick r:id="rId3"/>
              </a:rPr>
              <a:t>/</a:t>
            </a:r>
            <a:r>
              <a:rPr lang="pt-BR" dirty="0" smtClean="0"/>
              <a:t> </a:t>
            </a:r>
            <a:endParaRPr lang="pt-BR" dirty="0"/>
          </a:p>
        </p:txBody>
      </p:sp>
      <p:grpSp>
        <p:nvGrpSpPr>
          <p:cNvPr id="11" name="Grupo 10"/>
          <p:cNvGrpSpPr/>
          <p:nvPr/>
        </p:nvGrpSpPr>
        <p:grpSpPr>
          <a:xfrm>
            <a:off x="595468" y="2571750"/>
            <a:ext cx="7888188" cy="1800200"/>
            <a:chOff x="595468" y="684722"/>
            <a:chExt cx="7888188" cy="1800200"/>
          </a:xfrm>
        </p:grpSpPr>
        <p:pic>
          <p:nvPicPr>
            <p:cNvPr id="12" name="Picture 3" descr="C:\Users\joaof\Desktop\pytorch_logo_icon_16982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256" y="684722"/>
              <a:ext cx="3600400" cy="18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C:\Users\joaof\Desktop\tensorflow_logo_icon_170598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68" y="684722"/>
              <a:ext cx="3600400" cy="18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822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 Bibliotecas </a:t>
            </a:r>
            <a:r>
              <a:rPr lang="pt-BR" dirty="0"/>
              <a:t>e ambientes de desenvolvimento</a:t>
            </a:r>
            <a:r>
              <a:rPr lang="pt-BR" dirty="0" smtClean="0"/>
              <a:t> 	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7" name="AutoShape 2" descr="ícone Pytorch, logo em Vecto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r>
              <a:rPr lang="pt-BR" b="1" dirty="0" smtClean="0"/>
              <a:t>Anaconda </a:t>
            </a:r>
            <a:r>
              <a:rPr lang="pt-BR" b="1" dirty="0" err="1" smtClean="0"/>
              <a:t>Distribution</a:t>
            </a:r>
            <a:r>
              <a:rPr lang="pt-BR" b="1" dirty="0" smtClean="0"/>
              <a:t>:</a:t>
            </a:r>
          </a:p>
          <a:p>
            <a:pPr lvl="1"/>
            <a:r>
              <a:rPr lang="pt-BR" dirty="0"/>
              <a:t>Distribuição Python com suporte às </a:t>
            </a:r>
            <a:r>
              <a:rPr lang="pt-BR" dirty="0" smtClean="0"/>
              <a:t>principais bibliotecas</a:t>
            </a:r>
            <a:endParaRPr lang="pt-BR" dirty="0"/>
          </a:p>
          <a:p>
            <a:pPr lvl="1"/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www.anaconda.com/products/distribution</a:t>
            </a:r>
            <a:r>
              <a:rPr lang="pt-BR" dirty="0" smtClean="0"/>
              <a:t> </a:t>
            </a:r>
          </a:p>
          <a:p>
            <a:r>
              <a:rPr lang="pt-BR" b="1" dirty="0" smtClean="0"/>
              <a:t>Google </a:t>
            </a:r>
            <a:r>
              <a:rPr lang="pt-BR" b="1" dirty="0" err="1" smtClean="0"/>
              <a:t>Colab</a:t>
            </a:r>
            <a:r>
              <a:rPr lang="pt-BR" b="1" dirty="0" smtClean="0"/>
              <a:t>:</a:t>
            </a:r>
          </a:p>
          <a:p>
            <a:pPr lvl="1"/>
            <a:r>
              <a:rPr lang="pt-BR" dirty="0" smtClean="0"/>
              <a:t>Ambiente de execução em nuvem com </a:t>
            </a:r>
            <a:r>
              <a:rPr lang="pt-BR" dirty="0" err="1" smtClean="0"/>
              <a:t>GPUs</a:t>
            </a:r>
            <a:r>
              <a:rPr lang="pt-BR" dirty="0" smtClean="0"/>
              <a:t>.</a:t>
            </a:r>
          </a:p>
          <a:p>
            <a:pPr lvl="1"/>
            <a:r>
              <a:rPr lang="pt-BR" dirty="0" smtClean="0">
                <a:hlinkClick r:id="rId3"/>
              </a:rPr>
              <a:t>https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colab.research.google.com</a:t>
            </a:r>
            <a:r>
              <a:rPr lang="pt-BR" dirty="0" smtClean="0"/>
              <a:t> </a:t>
            </a:r>
            <a:endParaRPr lang="pt-BR" dirty="0"/>
          </a:p>
        </p:txBody>
      </p:sp>
      <p:grpSp>
        <p:nvGrpSpPr>
          <p:cNvPr id="16" name="Grupo 15"/>
          <p:cNvGrpSpPr/>
          <p:nvPr/>
        </p:nvGrpSpPr>
        <p:grpSpPr>
          <a:xfrm>
            <a:off x="539552" y="2643758"/>
            <a:ext cx="8064896" cy="2174354"/>
            <a:chOff x="539552" y="2701652"/>
            <a:chExt cx="8064896" cy="2174354"/>
          </a:xfrm>
        </p:grpSpPr>
        <p:pic>
          <p:nvPicPr>
            <p:cNvPr id="17" name="Picture 4" descr="Anaconda | Anaconda Distributi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917676"/>
              <a:ext cx="3730153" cy="1958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Google Colab | Logopedia | Fando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939" y="2701652"/>
              <a:ext cx="4430509" cy="1958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778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Conjuntos de imagens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5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Conjuntos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MNIST</a:t>
            </a:r>
          </a:p>
          <a:p>
            <a:pPr lvl="1"/>
            <a:r>
              <a:rPr lang="pt-BR" dirty="0">
                <a:hlinkClick r:id="rId2"/>
              </a:rPr>
              <a:t>http://yann.lecun.com/exdb/mnist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en-US" dirty="0"/>
              <a:t>60,000 training images</a:t>
            </a:r>
          </a:p>
          <a:p>
            <a:pPr lvl="1"/>
            <a:r>
              <a:rPr lang="en-US" dirty="0"/>
              <a:t>10,000 testing images</a:t>
            </a:r>
          </a:p>
          <a:p>
            <a:pPr lvl="1"/>
            <a:r>
              <a:rPr lang="en-US" dirty="0" smtClean="0"/>
              <a:t>28 x 28 </a:t>
            </a:r>
            <a:r>
              <a:rPr lang="en-US" dirty="0"/>
              <a:t>pixels</a:t>
            </a:r>
          </a:p>
          <a:p>
            <a:pPr lvl="1"/>
            <a:r>
              <a:rPr lang="pt-BR" dirty="0"/>
              <a:t>Níveis de cinza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6" name="Picture 2" descr="MNIST sample imag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347614"/>
            <a:ext cx="565785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98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Redes Neurais Convolucionais (</a:t>
            </a:r>
            <a:r>
              <a:rPr lang="pt-BR" dirty="0" err="1" smtClean="0"/>
              <a:t>CNNs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8" name="Cubo 7"/>
          <p:cNvSpPr/>
          <p:nvPr/>
        </p:nvSpPr>
        <p:spPr>
          <a:xfrm>
            <a:off x="1188723" y="1800666"/>
            <a:ext cx="1224136" cy="1944215"/>
          </a:xfrm>
          <a:prstGeom prst="cube">
            <a:avLst>
              <a:gd name="adj" fmla="val 4193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" name="Grupo 8"/>
          <p:cNvGrpSpPr/>
          <p:nvPr/>
        </p:nvGrpSpPr>
        <p:grpSpPr>
          <a:xfrm>
            <a:off x="125460" y="1800666"/>
            <a:ext cx="622496" cy="1944215"/>
            <a:chOff x="4597576" y="1532027"/>
            <a:chExt cx="622496" cy="1944215"/>
          </a:xfrm>
        </p:grpSpPr>
        <p:sp>
          <p:nvSpPr>
            <p:cNvPr id="10" name="Cubo 9"/>
            <p:cNvSpPr/>
            <p:nvPr/>
          </p:nvSpPr>
          <p:spPr>
            <a:xfrm>
              <a:off x="4597576" y="1532027"/>
              <a:ext cx="504056" cy="1944215"/>
            </a:xfrm>
            <a:prstGeom prst="cub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ubo 10"/>
            <p:cNvSpPr/>
            <p:nvPr/>
          </p:nvSpPr>
          <p:spPr>
            <a:xfrm>
              <a:off x="4656796" y="1532027"/>
              <a:ext cx="504056" cy="1944215"/>
            </a:xfrm>
            <a:prstGeom prst="cub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ubo 11"/>
            <p:cNvSpPr/>
            <p:nvPr/>
          </p:nvSpPr>
          <p:spPr>
            <a:xfrm>
              <a:off x="4716016" y="1532027"/>
              <a:ext cx="504056" cy="1944215"/>
            </a:xfrm>
            <a:prstGeom prst="cub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Cubo 12"/>
          <p:cNvSpPr/>
          <p:nvPr/>
        </p:nvSpPr>
        <p:spPr>
          <a:xfrm>
            <a:off x="2853626" y="2184133"/>
            <a:ext cx="936104" cy="1177281"/>
          </a:xfrm>
          <a:prstGeom prst="cube">
            <a:avLst>
              <a:gd name="adj" fmla="val 27774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ubo 13"/>
          <p:cNvSpPr/>
          <p:nvPr/>
        </p:nvSpPr>
        <p:spPr>
          <a:xfrm>
            <a:off x="4230497" y="2184133"/>
            <a:ext cx="936104" cy="1177281"/>
          </a:xfrm>
          <a:prstGeom prst="cube">
            <a:avLst>
              <a:gd name="adj" fmla="val 27774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ubo 14"/>
          <p:cNvSpPr/>
          <p:nvPr/>
        </p:nvSpPr>
        <p:spPr>
          <a:xfrm>
            <a:off x="5607368" y="2414929"/>
            <a:ext cx="936104" cy="715689"/>
          </a:xfrm>
          <a:prstGeom prst="cube">
            <a:avLst>
              <a:gd name="adj" fmla="val 27774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Grupo 15"/>
          <p:cNvGrpSpPr/>
          <p:nvPr/>
        </p:nvGrpSpPr>
        <p:grpSpPr>
          <a:xfrm>
            <a:off x="6984239" y="1245605"/>
            <a:ext cx="216000" cy="3054337"/>
            <a:chOff x="7646640" y="1317613"/>
            <a:chExt cx="216000" cy="3054337"/>
          </a:xfrm>
          <a:solidFill>
            <a:schemeClr val="bg1">
              <a:lumMod val="65000"/>
            </a:schemeClr>
          </a:solidFill>
        </p:grpSpPr>
        <p:sp>
          <p:nvSpPr>
            <p:cNvPr id="17" name="Elipse 16"/>
            <p:cNvSpPr/>
            <p:nvPr/>
          </p:nvSpPr>
          <p:spPr>
            <a:xfrm>
              <a:off x="7646640" y="1317613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/>
            <p:cNvSpPr/>
            <p:nvPr/>
          </p:nvSpPr>
          <p:spPr>
            <a:xfrm>
              <a:off x="7646640" y="1575644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/>
            <p:cNvSpPr/>
            <p:nvPr/>
          </p:nvSpPr>
          <p:spPr>
            <a:xfrm>
              <a:off x="7646640" y="1833675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/>
            <p:cNvSpPr/>
            <p:nvPr/>
          </p:nvSpPr>
          <p:spPr>
            <a:xfrm>
              <a:off x="7646640" y="2091706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/>
            <p:cNvSpPr/>
            <p:nvPr/>
          </p:nvSpPr>
          <p:spPr>
            <a:xfrm>
              <a:off x="7646640" y="2349737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/>
            <p:cNvSpPr/>
            <p:nvPr/>
          </p:nvSpPr>
          <p:spPr>
            <a:xfrm>
              <a:off x="7646640" y="2607768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lipse 22"/>
            <p:cNvSpPr/>
            <p:nvPr/>
          </p:nvSpPr>
          <p:spPr>
            <a:xfrm>
              <a:off x="7646640" y="2865799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/>
            <p:cNvSpPr/>
            <p:nvPr/>
          </p:nvSpPr>
          <p:spPr>
            <a:xfrm>
              <a:off x="7646640" y="3123830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7646640" y="3381861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7646640" y="3639892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Elipse 26"/>
            <p:cNvSpPr/>
            <p:nvPr/>
          </p:nvSpPr>
          <p:spPr>
            <a:xfrm>
              <a:off x="7646640" y="3897923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/>
            <p:cNvSpPr/>
            <p:nvPr/>
          </p:nvSpPr>
          <p:spPr>
            <a:xfrm>
              <a:off x="7646640" y="4155950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7641006" y="1761667"/>
            <a:ext cx="216000" cy="2022213"/>
            <a:chOff x="7646640" y="2349737"/>
            <a:chExt cx="216000" cy="2022213"/>
          </a:xfrm>
          <a:solidFill>
            <a:schemeClr val="bg1">
              <a:lumMod val="65000"/>
            </a:schemeClr>
          </a:solidFill>
        </p:grpSpPr>
        <p:sp>
          <p:nvSpPr>
            <p:cNvPr id="30" name="Elipse 29"/>
            <p:cNvSpPr/>
            <p:nvPr/>
          </p:nvSpPr>
          <p:spPr>
            <a:xfrm>
              <a:off x="7646640" y="2349737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lipse 30"/>
            <p:cNvSpPr/>
            <p:nvPr/>
          </p:nvSpPr>
          <p:spPr>
            <a:xfrm>
              <a:off x="7646640" y="2607768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/>
            <p:cNvSpPr/>
            <p:nvPr/>
          </p:nvSpPr>
          <p:spPr>
            <a:xfrm>
              <a:off x="7646640" y="2865799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lipse 32"/>
            <p:cNvSpPr/>
            <p:nvPr/>
          </p:nvSpPr>
          <p:spPr>
            <a:xfrm>
              <a:off x="7646640" y="3123830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Elipse 33"/>
            <p:cNvSpPr/>
            <p:nvPr/>
          </p:nvSpPr>
          <p:spPr>
            <a:xfrm>
              <a:off x="7646640" y="3381861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Elipse 34"/>
            <p:cNvSpPr/>
            <p:nvPr/>
          </p:nvSpPr>
          <p:spPr>
            <a:xfrm>
              <a:off x="7646640" y="3639892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7646640" y="3897923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/>
            <p:cNvSpPr/>
            <p:nvPr/>
          </p:nvSpPr>
          <p:spPr>
            <a:xfrm>
              <a:off x="7646640" y="4155950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8" name="Conector reto 37"/>
          <p:cNvCxnSpPr>
            <a:stCxn id="17" idx="6"/>
            <a:endCxn id="30" idx="2"/>
          </p:cNvCxnSpPr>
          <p:nvPr/>
        </p:nvCxnSpPr>
        <p:spPr>
          <a:xfrm>
            <a:off x="7200239" y="1353605"/>
            <a:ext cx="440767" cy="516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/>
          <p:cNvCxnSpPr>
            <a:stCxn id="17" idx="6"/>
            <a:endCxn id="31" idx="2"/>
          </p:cNvCxnSpPr>
          <p:nvPr/>
        </p:nvCxnSpPr>
        <p:spPr>
          <a:xfrm>
            <a:off x="7200239" y="1353605"/>
            <a:ext cx="440767" cy="774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/>
          <p:cNvCxnSpPr>
            <a:stCxn id="17" idx="6"/>
            <a:endCxn id="32" idx="2"/>
          </p:cNvCxnSpPr>
          <p:nvPr/>
        </p:nvCxnSpPr>
        <p:spPr>
          <a:xfrm>
            <a:off x="7200239" y="1353605"/>
            <a:ext cx="440767" cy="1032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/>
          <p:cNvCxnSpPr>
            <a:stCxn id="17" idx="6"/>
            <a:endCxn id="33" idx="2"/>
          </p:cNvCxnSpPr>
          <p:nvPr/>
        </p:nvCxnSpPr>
        <p:spPr>
          <a:xfrm>
            <a:off x="7200239" y="1353605"/>
            <a:ext cx="440767" cy="1290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17" idx="6"/>
            <a:endCxn id="34" idx="2"/>
          </p:cNvCxnSpPr>
          <p:nvPr/>
        </p:nvCxnSpPr>
        <p:spPr>
          <a:xfrm>
            <a:off x="7200239" y="1353605"/>
            <a:ext cx="440767" cy="1548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/>
          <p:cNvCxnSpPr>
            <a:stCxn id="17" idx="6"/>
            <a:endCxn id="35" idx="2"/>
          </p:cNvCxnSpPr>
          <p:nvPr/>
        </p:nvCxnSpPr>
        <p:spPr>
          <a:xfrm>
            <a:off x="7200239" y="1353605"/>
            <a:ext cx="440767" cy="180621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>
            <a:stCxn id="17" idx="6"/>
            <a:endCxn id="36" idx="2"/>
          </p:cNvCxnSpPr>
          <p:nvPr/>
        </p:nvCxnSpPr>
        <p:spPr>
          <a:xfrm>
            <a:off x="7200239" y="1353605"/>
            <a:ext cx="440767" cy="2064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>
            <a:stCxn id="17" idx="6"/>
            <a:endCxn id="37" idx="2"/>
          </p:cNvCxnSpPr>
          <p:nvPr/>
        </p:nvCxnSpPr>
        <p:spPr>
          <a:xfrm>
            <a:off x="7200239" y="1353605"/>
            <a:ext cx="440767" cy="2322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>
            <a:stCxn id="28" idx="6"/>
            <a:endCxn id="37" idx="2"/>
          </p:cNvCxnSpPr>
          <p:nvPr/>
        </p:nvCxnSpPr>
        <p:spPr>
          <a:xfrm flipV="1">
            <a:off x="7200239" y="3675880"/>
            <a:ext cx="440767" cy="516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>
            <a:stCxn id="28" idx="6"/>
            <a:endCxn id="36" idx="2"/>
          </p:cNvCxnSpPr>
          <p:nvPr/>
        </p:nvCxnSpPr>
        <p:spPr>
          <a:xfrm flipV="1">
            <a:off x="7200239" y="3417853"/>
            <a:ext cx="440767" cy="774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>
            <a:stCxn id="28" idx="6"/>
            <a:endCxn id="35" idx="2"/>
          </p:cNvCxnSpPr>
          <p:nvPr/>
        </p:nvCxnSpPr>
        <p:spPr>
          <a:xfrm flipV="1">
            <a:off x="7200239" y="3159822"/>
            <a:ext cx="440767" cy="1032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>
            <a:stCxn id="28" idx="6"/>
            <a:endCxn id="34" idx="2"/>
          </p:cNvCxnSpPr>
          <p:nvPr/>
        </p:nvCxnSpPr>
        <p:spPr>
          <a:xfrm flipV="1">
            <a:off x="7200239" y="2901791"/>
            <a:ext cx="440767" cy="12901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>
            <a:stCxn id="33" idx="2"/>
            <a:endCxn id="28" idx="6"/>
          </p:cNvCxnSpPr>
          <p:nvPr/>
        </p:nvCxnSpPr>
        <p:spPr>
          <a:xfrm flipH="1">
            <a:off x="7200239" y="2643760"/>
            <a:ext cx="440767" cy="1548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>
            <a:stCxn id="30" idx="2"/>
            <a:endCxn id="28" idx="6"/>
          </p:cNvCxnSpPr>
          <p:nvPr/>
        </p:nvCxnSpPr>
        <p:spPr>
          <a:xfrm flipH="1">
            <a:off x="7200239" y="1869667"/>
            <a:ext cx="440767" cy="2322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>
            <a:stCxn id="31" idx="2"/>
            <a:endCxn id="28" idx="6"/>
          </p:cNvCxnSpPr>
          <p:nvPr/>
        </p:nvCxnSpPr>
        <p:spPr>
          <a:xfrm flipH="1">
            <a:off x="7200239" y="2127698"/>
            <a:ext cx="440767" cy="2064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>
            <a:stCxn id="32" idx="2"/>
            <a:endCxn id="28" idx="6"/>
          </p:cNvCxnSpPr>
          <p:nvPr/>
        </p:nvCxnSpPr>
        <p:spPr>
          <a:xfrm flipH="1">
            <a:off x="7200239" y="2385729"/>
            <a:ext cx="440767" cy="1806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/>
          <p:cNvCxnSpPr>
            <a:stCxn id="30" idx="6"/>
            <a:endCxn id="71" idx="2"/>
          </p:cNvCxnSpPr>
          <p:nvPr/>
        </p:nvCxnSpPr>
        <p:spPr>
          <a:xfrm>
            <a:off x="7857006" y="1869667"/>
            <a:ext cx="440770" cy="387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>
            <a:stCxn id="30" idx="6"/>
            <a:endCxn id="72" idx="2"/>
          </p:cNvCxnSpPr>
          <p:nvPr/>
        </p:nvCxnSpPr>
        <p:spPr>
          <a:xfrm>
            <a:off x="7857006" y="1869667"/>
            <a:ext cx="440770" cy="645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/>
          <p:cNvCxnSpPr>
            <a:stCxn id="30" idx="6"/>
            <a:endCxn id="73" idx="2"/>
          </p:cNvCxnSpPr>
          <p:nvPr/>
        </p:nvCxnSpPr>
        <p:spPr>
          <a:xfrm>
            <a:off x="7857006" y="1869667"/>
            <a:ext cx="440770" cy="903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/>
          <p:cNvCxnSpPr>
            <a:stCxn id="30" idx="6"/>
            <a:endCxn id="74" idx="2"/>
          </p:cNvCxnSpPr>
          <p:nvPr/>
        </p:nvCxnSpPr>
        <p:spPr>
          <a:xfrm>
            <a:off x="7857006" y="1869667"/>
            <a:ext cx="440770" cy="1161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/>
          <p:cNvCxnSpPr>
            <a:stCxn id="75" idx="2"/>
            <a:endCxn id="30" idx="6"/>
          </p:cNvCxnSpPr>
          <p:nvPr/>
        </p:nvCxnSpPr>
        <p:spPr>
          <a:xfrm flipH="1" flipV="1">
            <a:off x="7857006" y="1869667"/>
            <a:ext cx="440770" cy="1419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/>
          <p:cNvCxnSpPr>
            <a:stCxn id="37" idx="6"/>
            <a:endCxn id="75" idx="2"/>
          </p:cNvCxnSpPr>
          <p:nvPr/>
        </p:nvCxnSpPr>
        <p:spPr>
          <a:xfrm flipV="1">
            <a:off x="7857006" y="3288835"/>
            <a:ext cx="440770" cy="387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>
            <a:stCxn id="37" idx="6"/>
            <a:endCxn id="74" idx="2"/>
          </p:cNvCxnSpPr>
          <p:nvPr/>
        </p:nvCxnSpPr>
        <p:spPr>
          <a:xfrm flipV="1">
            <a:off x="7857006" y="3030804"/>
            <a:ext cx="440770" cy="645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>
            <a:stCxn id="37" idx="6"/>
            <a:endCxn id="73" idx="2"/>
          </p:cNvCxnSpPr>
          <p:nvPr/>
        </p:nvCxnSpPr>
        <p:spPr>
          <a:xfrm flipV="1">
            <a:off x="7857006" y="2772773"/>
            <a:ext cx="440770" cy="90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>
            <a:stCxn id="37" idx="6"/>
            <a:endCxn id="72" idx="2"/>
          </p:cNvCxnSpPr>
          <p:nvPr/>
        </p:nvCxnSpPr>
        <p:spPr>
          <a:xfrm flipV="1">
            <a:off x="7857006" y="2514742"/>
            <a:ext cx="440770" cy="1161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>
            <a:stCxn id="37" idx="6"/>
            <a:endCxn id="71" idx="2"/>
          </p:cNvCxnSpPr>
          <p:nvPr/>
        </p:nvCxnSpPr>
        <p:spPr>
          <a:xfrm flipV="1">
            <a:off x="7857006" y="2256711"/>
            <a:ext cx="440770" cy="1419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upo 63"/>
          <p:cNvGrpSpPr/>
          <p:nvPr/>
        </p:nvGrpSpPr>
        <p:grpSpPr>
          <a:xfrm>
            <a:off x="8297776" y="2148711"/>
            <a:ext cx="792172" cy="1248124"/>
            <a:chOff x="8375552" y="2148711"/>
            <a:chExt cx="792172" cy="1248124"/>
          </a:xfrm>
        </p:grpSpPr>
        <p:grpSp>
          <p:nvGrpSpPr>
            <p:cNvPr id="65" name="Grupo 64"/>
            <p:cNvGrpSpPr/>
            <p:nvPr/>
          </p:nvGrpSpPr>
          <p:grpSpPr>
            <a:xfrm>
              <a:off x="8375552" y="2148711"/>
              <a:ext cx="216000" cy="1248124"/>
              <a:chOff x="7646640" y="2349737"/>
              <a:chExt cx="216000" cy="1248124"/>
            </a:xfrm>
            <a:solidFill>
              <a:schemeClr val="bg1">
                <a:lumMod val="65000"/>
              </a:schemeClr>
            </a:solidFill>
          </p:grpSpPr>
          <p:sp>
            <p:nvSpPr>
              <p:cNvPr id="71" name="Elipse 70"/>
              <p:cNvSpPr/>
              <p:nvPr/>
            </p:nvSpPr>
            <p:spPr>
              <a:xfrm>
                <a:off x="7646640" y="2349737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Elipse 71"/>
              <p:cNvSpPr/>
              <p:nvPr/>
            </p:nvSpPr>
            <p:spPr>
              <a:xfrm>
                <a:off x="7646640" y="2607768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Elipse 72"/>
              <p:cNvSpPr/>
              <p:nvPr/>
            </p:nvSpPr>
            <p:spPr>
              <a:xfrm>
                <a:off x="7646640" y="2865799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Elipse 73"/>
              <p:cNvSpPr/>
              <p:nvPr/>
            </p:nvSpPr>
            <p:spPr>
              <a:xfrm>
                <a:off x="7646640" y="3123830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Elipse 74"/>
              <p:cNvSpPr/>
              <p:nvPr/>
            </p:nvSpPr>
            <p:spPr>
              <a:xfrm>
                <a:off x="7646640" y="3381861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6" name="Retângulo 65"/>
            <p:cNvSpPr/>
            <p:nvPr/>
          </p:nvSpPr>
          <p:spPr>
            <a:xfrm>
              <a:off x="8615276" y="2148711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pt-BR" sz="1000" dirty="0" smtClean="0">
                  <a:solidFill>
                    <a:schemeClr val="tx1"/>
                  </a:solidFill>
                </a:rPr>
                <a:t>Classe 1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8615276" y="3180835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pt-BR" sz="1000" dirty="0" smtClean="0">
                  <a:solidFill>
                    <a:schemeClr val="tx1"/>
                  </a:solidFill>
                </a:rPr>
                <a:t>Classe 5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8615276" y="2922804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pt-BR" sz="1000" dirty="0" smtClean="0">
                  <a:solidFill>
                    <a:schemeClr val="tx1"/>
                  </a:solidFill>
                </a:rPr>
                <a:t>Classe 4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8615276" y="2664773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pt-BR" sz="1000" dirty="0" smtClean="0">
                  <a:solidFill>
                    <a:schemeClr val="tx1"/>
                  </a:solidFill>
                </a:rPr>
                <a:t>Classe 3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8615276" y="2406742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pt-BR" sz="1000" dirty="0" smtClean="0">
                  <a:solidFill>
                    <a:schemeClr val="tx1"/>
                  </a:solidFill>
                </a:rPr>
                <a:t>Classe 2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76" name="Retângulo 75"/>
          <p:cNvSpPr/>
          <p:nvPr/>
        </p:nvSpPr>
        <p:spPr>
          <a:xfrm>
            <a:off x="1099858" y="720521"/>
            <a:ext cx="140186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</a:t>
            </a:r>
            <a:r>
              <a:rPr lang="pt-BR" sz="1300" dirty="0" smtClean="0">
                <a:solidFill>
                  <a:schemeClr val="tx1"/>
                </a:solidFill>
              </a:rPr>
              <a:t>amada </a:t>
            </a:r>
            <a:r>
              <a:rPr lang="pt-BR" sz="1300" dirty="0" err="1" smtClean="0">
                <a:solidFill>
                  <a:schemeClr val="tx1"/>
                </a:solidFill>
              </a:rPr>
              <a:t>convolucional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2718910" y="720521"/>
            <a:ext cx="120553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</a:t>
            </a:r>
            <a:r>
              <a:rPr lang="pt-BR" sz="1300" dirty="0" smtClean="0">
                <a:solidFill>
                  <a:schemeClr val="tx1"/>
                </a:solidFill>
              </a:rPr>
              <a:t>amada de </a:t>
            </a:r>
            <a:r>
              <a:rPr lang="pt-BR" sz="1300" dirty="0" err="1" smtClean="0">
                <a:solidFill>
                  <a:schemeClr val="tx1"/>
                </a:solidFill>
              </a:rPr>
              <a:t>pooling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5472652" y="720521"/>
            <a:ext cx="120553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</a:t>
            </a:r>
            <a:r>
              <a:rPr lang="pt-BR" sz="1300" dirty="0" smtClean="0">
                <a:solidFill>
                  <a:schemeClr val="tx1"/>
                </a:solidFill>
              </a:rPr>
              <a:t>amada de </a:t>
            </a:r>
            <a:r>
              <a:rPr lang="pt-BR" sz="1300" dirty="0" err="1" smtClean="0">
                <a:solidFill>
                  <a:schemeClr val="tx1"/>
                </a:solidFill>
              </a:rPr>
              <a:t>pooling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3924446" y="720521"/>
            <a:ext cx="154820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</a:t>
            </a:r>
            <a:r>
              <a:rPr lang="pt-BR" sz="1300" dirty="0" smtClean="0">
                <a:solidFill>
                  <a:schemeClr val="tx1"/>
                </a:solidFill>
              </a:rPr>
              <a:t>amada </a:t>
            </a:r>
            <a:r>
              <a:rPr lang="pt-BR" sz="1300" dirty="0" err="1" smtClean="0">
                <a:solidFill>
                  <a:schemeClr val="tx1"/>
                </a:solidFill>
              </a:rPr>
              <a:t>convolucional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-116140" y="720521"/>
            <a:ext cx="110569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</a:t>
            </a:r>
            <a:r>
              <a:rPr lang="pt-BR" sz="1300" dirty="0" smtClean="0">
                <a:solidFill>
                  <a:schemeClr val="tx1"/>
                </a:solidFill>
              </a:rPr>
              <a:t>amada de entrada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6435470" y="720521"/>
            <a:ext cx="197030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</a:t>
            </a:r>
            <a:r>
              <a:rPr lang="pt-BR" sz="1300" dirty="0" smtClean="0">
                <a:solidFill>
                  <a:schemeClr val="tx1"/>
                </a:solidFill>
              </a:rPr>
              <a:t>amada completamente conectada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8297776" y="720521"/>
            <a:ext cx="792172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</a:t>
            </a:r>
            <a:r>
              <a:rPr lang="pt-BR" sz="1300" dirty="0" smtClean="0">
                <a:solidFill>
                  <a:schemeClr val="tx1"/>
                </a:solidFill>
              </a:rPr>
              <a:t>amada </a:t>
            </a:r>
            <a:r>
              <a:rPr lang="pt-BR" sz="1300" dirty="0" err="1" smtClean="0">
                <a:solidFill>
                  <a:schemeClr val="tx1"/>
                </a:solidFill>
              </a:rPr>
              <a:t>softmax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83" name="Cubo 82"/>
          <p:cNvSpPr/>
          <p:nvPr/>
        </p:nvSpPr>
        <p:spPr>
          <a:xfrm>
            <a:off x="2033102" y="2805512"/>
            <a:ext cx="108582" cy="418814"/>
          </a:xfrm>
          <a:prstGeom prst="cub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ubo 83"/>
          <p:cNvSpPr/>
          <p:nvPr/>
        </p:nvSpPr>
        <p:spPr>
          <a:xfrm>
            <a:off x="3645660" y="2436979"/>
            <a:ext cx="68176" cy="262966"/>
          </a:xfrm>
          <a:prstGeom prst="cub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ubo 84"/>
          <p:cNvSpPr/>
          <p:nvPr/>
        </p:nvSpPr>
        <p:spPr>
          <a:xfrm>
            <a:off x="4978211" y="2872814"/>
            <a:ext cx="68176" cy="262966"/>
          </a:xfrm>
          <a:prstGeom prst="cub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6" name="Conector reto 85"/>
          <p:cNvCxnSpPr>
            <a:endCxn id="17" idx="2"/>
          </p:cNvCxnSpPr>
          <p:nvPr/>
        </p:nvCxnSpPr>
        <p:spPr>
          <a:xfrm flipV="1">
            <a:off x="5806204" y="1353605"/>
            <a:ext cx="1178035" cy="1060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/>
          <p:cNvCxnSpPr>
            <a:endCxn id="28" idx="2"/>
          </p:cNvCxnSpPr>
          <p:nvPr/>
        </p:nvCxnSpPr>
        <p:spPr>
          <a:xfrm>
            <a:off x="6349129" y="3128963"/>
            <a:ext cx="635110" cy="1062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orma livre 87"/>
          <p:cNvSpPr/>
          <p:nvPr/>
        </p:nvSpPr>
        <p:spPr>
          <a:xfrm>
            <a:off x="2146222" y="2793791"/>
            <a:ext cx="1109663" cy="313740"/>
          </a:xfrm>
          <a:custGeom>
            <a:avLst/>
            <a:gdLst>
              <a:gd name="connsiteX0" fmla="*/ 2381 w 1112044"/>
              <a:gd name="connsiteY0" fmla="*/ 0 h 304800"/>
              <a:gd name="connsiteX1" fmla="*/ 1112044 w 1112044"/>
              <a:gd name="connsiteY1" fmla="*/ 107157 h 304800"/>
              <a:gd name="connsiteX2" fmla="*/ 0 w 1112044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2044" h="304800">
                <a:moveTo>
                  <a:pt x="2381" y="0"/>
                </a:moveTo>
                <a:lnTo>
                  <a:pt x="1112044" y="107157"/>
                </a:lnTo>
                <a:lnTo>
                  <a:pt x="0" y="30480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Forma livre 88"/>
          <p:cNvSpPr/>
          <p:nvPr/>
        </p:nvSpPr>
        <p:spPr>
          <a:xfrm>
            <a:off x="2031923" y="2902744"/>
            <a:ext cx="1221581" cy="323850"/>
          </a:xfrm>
          <a:custGeom>
            <a:avLst/>
            <a:gdLst>
              <a:gd name="connsiteX0" fmla="*/ 4763 w 1221581"/>
              <a:gd name="connsiteY0" fmla="*/ 14287 h 323850"/>
              <a:gd name="connsiteX1" fmla="*/ 1221581 w 1221581"/>
              <a:gd name="connsiteY1" fmla="*/ 0 h 323850"/>
              <a:gd name="connsiteX2" fmla="*/ 0 w 1221581"/>
              <a:gd name="connsiteY2" fmla="*/ 32385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581" h="323850">
                <a:moveTo>
                  <a:pt x="4763" y="14287"/>
                </a:moveTo>
                <a:lnTo>
                  <a:pt x="1221581" y="0"/>
                </a:lnTo>
                <a:lnTo>
                  <a:pt x="0" y="32385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0" name="Conector reto 89"/>
          <p:cNvCxnSpPr/>
          <p:nvPr/>
        </p:nvCxnSpPr>
        <p:spPr>
          <a:xfrm>
            <a:off x="2972938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>
            <a:off x="3085164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>
            <a:off x="2916825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/>
          <p:nvPr/>
        </p:nvCxnSpPr>
        <p:spPr>
          <a:xfrm>
            <a:off x="3141277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/>
          <p:cNvCxnSpPr/>
          <p:nvPr/>
        </p:nvCxnSpPr>
        <p:spPr>
          <a:xfrm>
            <a:off x="3197390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>
            <a:off x="3029051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Forma livre 95"/>
          <p:cNvSpPr/>
          <p:nvPr/>
        </p:nvSpPr>
        <p:spPr>
          <a:xfrm>
            <a:off x="3715468" y="2421731"/>
            <a:ext cx="838200" cy="238126"/>
          </a:xfrm>
          <a:custGeom>
            <a:avLst/>
            <a:gdLst>
              <a:gd name="connsiteX0" fmla="*/ 0 w 842963"/>
              <a:gd name="connsiteY0" fmla="*/ 0 h 216693"/>
              <a:gd name="connsiteX1" fmla="*/ 842963 w 842963"/>
              <a:gd name="connsiteY1" fmla="*/ 216693 h 216693"/>
              <a:gd name="connsiteX2" fmla="*/ 4763 w 842963"/>
              <a:gd name="connsiteY2" fmla="*/ 183356 h 21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963" h="216693">
                <a:moveTo>
                  <a:pt x="0" y="0"/>
                </a:moveTo>
                <a:lnTo>
                  <a:pt x="842963" y="216693"/>
                </a:lnTo>
                <a:lnTo>
                  <a:pt x="4763" y="183356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Forma livre 96"/>
          <p:cNvSpPr/>
          <p:nvPr/>
        </p:nvSpPr>
        <p:spPr>
          <a:xfrm>
            <a:off x="3636886" y="2500313"/>
            <a:ext cx="916781" cy="214312"/>
          </a:xfrm>
          <a:custGeom>
            <a:avLst/>
            <a:gdLst>
              <a:gd name="connsiteX0" fmla="*/ 4763 w 912019"/>
              <a:gd name="connsiteY0" fmla="*/ 0 h 204787"/>
              <a:gd name="connsiteX1" fmla="*/ 912019 w 912019"/>
              <a:gd name="connsiteY1" fmla="*/ 161925 h 204787"/>
              <a:gd name="connsiteX2" fmla="*/ 0 w 912019"/>
              <a:gd name="connsiteY2" fmla="*/ 204787 h 2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2019" h="204787">
                <a:moveTo>
                  <a:pt x="4763" y="0"/>
                </a:moveTo>
                <a:lnTo>
                  <a:pt x="912019" y="161925"/>
                </a:lnTo>
                <a:lnTo>
                  <a:pt x="0" y="20478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8" name="Conector reto 97"/>
          <p:cNvCxnSpPr/>
          <p:nvPr/>
        </p:nvCxnSpPr>
        <p:spPr>
          <a:xfrm>
            <a:off x="4273101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>
            <a:off x="4385327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4441440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>
            <a:off x="4497553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4329214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Forma livre 102"/>
          <p:cNvSpPr/>
          <p:nvPr/>
        </p:nvSpPr>
        <p:spPr>
          <a:xfrm>
            <a:off x="5048967" y="2833689"/>
            <a:ext cx="981075" cy="226218"/>
          </a:xfrm>
          <a:custGeom>
            <a:avLst/>
            <a:gdLst>
              <a:gd name="connsiteX0" fmla="*/ 7144 w 981075"/>
              <a:gd name="connsiteY0" fmla="*/ 23813 h 219075"/>
              <a:gd name="connsiteX1" fmla="*/ 981075 w 981075"/>
              <a:gd name="connsiteY1" fmla="*/ 0 h 219075"/>
              <a:gd name="connsiteX2" fmla="*/ 0 w 981075"/>
              <a:gd name="connsiteY2" fmla="*/ 219075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1075" h="219075">
                <a:moveTo>
                  <a:pt x="7144" y="23813"/>
                </a:moveTo>
                <a:lnTo>
                  <a:pt x="981075" y="0"/>
                </a:lnTo>
                <a:lnTo>
                  <a:pt x="0" y="21907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Forma livre 103"/>
          <p:cNvSpPr/>
          <p:nvPr/>
        </p:nvSpPr>
        <p:spPr>
          <a:xfrm>
            <a:off x="4970386" y="2836069"/>
            <a:ext cx="1054893" cy="304800"/>
          </a:xfrm>
          <a:custGeom>
            <a:avLst/>
            <a:gdLst>
              <a:gd name="connsiteX0" fmla="*/ 2381 w 1054893"/>
              <a:gd name="connsiteY0" fmla="*/ 104775 h 304800"/>
              <a:gd name="connsiteX1" fmla="*/ 1054893 w 1054893"/>
              <a:gd name="connsiteY1" fmla="*/ 0 h 304800"/>
              <a:gd name="connsiteX2" fmla="*/ 0 w 1054893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893" h="304800">
                <a:moveTo>
                  <a:pt x="2381" y="104775"/>
                </a:moveTo>
                <a:lnTo>
                  <a:pt x="1054893" y="0"/>
                </a:lnTo>
                <a:lnTo>
                  <a:pt x="0" y="30480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5" name="Conector reto 104"/>
          <p:cNvCxnSpPr/>
          <p:nvPr/>
        </p:nvCxnSpPr>
        <p:spPr>
          <a:xfrm>
            <a:off x="5637250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5749476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5861702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5693363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>
            <a:off x="5917815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>
            <a:off x="5973928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>
            <a:off x="5805589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o 111"/>
          <p:cNvGrpSpPr/>
          <p:nvPr/>
        </p:nvGrpSpPr>
        <p:grpSpPr>
          <a:xfrm>
            <a:off x="298051" y="2405509"/>
            <a:ext cx="404570" cy="789093"/>
            <a:chOff x="5472152" y="663590"/>
            <a:chExt cx="1152024" cy="1152024"/>
          </a:xfrm>
        </p:grpSpPr>
        <p:sp>
          <p:nvSpPr>
            <p:cNvPr id="113" name="Elipse 112"/>
            <p:cNvSpPr/>
            <p:nvPr/>
          </p:nvSpPr>
          <p:spPr>
            <a:xfrm>
              <a:off x="5472152" y="997253"/>
              <a:ext cx="468000" cy="46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Elipse 113"/>
            <p:cNvSpPr/>
            <p:nvPr/>
          </p:nvSpPr>
          <p:spPr>
            <a:xfrm>
              <a:off x="5806936" y="663590"/>
              <a:ext cx="468000" cy="46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Elipse 114"/>
            <p:cNvSpPr/>
            <p:nvPr/>
          </p:nvSpPr>
          <p:spPr>
            <a:xfrm>
              <a:off x="6156176" y="997253"/>
              <a:ext cx="468000" cy="46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Elipse 115"/>
            <p:cNvSpPr/>
            <p:nvPr/>
          </p:nvSpPr>
          <p:spPr>
            <a:xfrm>
              <a:off x="5814112" y="1347614"/>
              <a:ext cx="468000" cy="46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Elipse 116"/>
            <p:cNvSpPr/>
            <p:nvPr/>
          </p:nvSpPr>
          <p:spPr>
            <a:xfrm>
              <a:off x="5806936" y="990077"/>
              <a:ext cx="482352" cy="48235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8" name="Cubo 117"/>
          <p:cNvSpPr/>
          <p:nvPr/>
        </p:nvSpPr>
        <p:spPr>
          <a:xfrm>
            <a:off x="455359" y="2133467"/>
            <a:ext cx="108582" cy="418814"/>
          </a:xfrm>
          <a:prstGeom prst="cube">
            <a:avLst>
              <a:gd name="adj" fmla="val 10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Forma livre 118"/>
          <p:cNvSpPr/>
          <p:nvPr/>
        </p:nvSpPr>
        <p:spPr>
          <a:xfrm>
            <a:off x="571651" y="2130177"/>
            <a:ext cx="1077119" cy="373857"/>
          </a:xfrm>
          <a:custGeom>
            <a:avLst/>
            <a:gdLst>
              <a:gd name="connsiteX0" fmla="*/ 0 w 1089025"/>
              <a:gd name="connsiteY0" fmla="*/ 0 h 361950"/>
              <a:gd name="connsiteX1" fmla="*/ 1089025 w 1089025"/>
              <a:gd name="connsiteY1" fmla="*/ 361950 h 361950"/>
              <a:gd name="connsiteX2" fmla="*/ 0 w 1089025"/>
              <a:gd name="connsiteY2" fmla="*/ 307975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9025" h="361950">
                <a:moveTo>
                  <a:pt x="0" y="0"/>
                </a:moveTo>
                <a:lnTo>
                  <a:pt x="1089025" y="361950"/>
                </a:lnTo>
                <a:lnTo>
                  <a:pt x="0" y="30797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Forma livre 119"/>
          <p:cNvSpPr/>
          <p:nvPr/>
        </p:nvSpPr>
        <p:spPr>
          <a:xfrm>
            <a:off x="445446" y="2255590"/>
            <a:ext cx="1200150" cy="314325"/>
          </a:xfrm>
          <a:custGeom>
            <a:avLst/>
            <a:gdLst>
              <a:gd name="connsiteX0" fmla="*/ 0 w 1190625"/>
              <a:gd name="connsiteY0" fmla="*/ 0 h 311150"/>
              <a:gd name="connsiteX1" fmla="*/ 1190625 w 1190625"/>
              <a:gd name="connsiteY1" fmla="*/ 241300 h 311150"/>
              <a:gd name="connsiteX2" fmla="*/ 0 w 1190625"/>
              <a:gd name="connsiteY2" fmla="*/ 31115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625" h="311150">
                <a:moveTo>
                  <a:pt x="0" y="0"/>
                </a:moveTo>
                <a:lnTo>
                  <a:pt x="1190625" y="241300"/>
                </a:lnTo>
                <a:lnTo>
                  <a:pt x="0" y="31115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1" name="Conector reto 120"/>
          <p:cNvCxnSpPr/>
          <p:nvPr/>
        </p:nvCxnSpPr>
        <p:spPr>
          <a:xfrm>
            <a:off x="1258558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>
            <a:off x="1370784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1483010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1314671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1539123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/>
          <p:cNvCxnSpPr/>
          <p:nvPr/>
        </p:nvCxnSpPr>
        <p:spPr>
          <a:xfrm>
            <a:off x="1595236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/>
          <p:cNvCxnSpPr/>
          <p:nvPr/>
        </p:nvCxnSpPr>
        <p:spPr>
          <a:xfrm>
            <a:off x="1426897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tângulo 127"/>
          <p:cNvSpPr/>
          <p:nvPr/>
        </p:nvSpPr>
        <p:spPr>
          <a:xfrm>
            <a:off x="2368353" y="4349090"/>
            <a:ext cx="287095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b="1" dirty="0" smtClean="0">
                <a:solidFill>
                  <a:schemeClr val="tx1"/>
                </a:solidFill>
              </a:rPr>
              <a:t>Aprendizagem de características</a:t>
            </a:r>
            <a:endParaRPr lang="pt-BR" sz="1300" b="1" dirty="0">
              <a:solidFill>
                <a:schemeClr val="tx1"/>
              </a:solidFill>
            </a:endParaRPr>
          </a:p>
        </p:txBody>
      </p:sp>
      <p:sp>
        <p:nvSpPr>
          <p:cNvPr id="129" name="Retângulo 128"/>
          <p:cNvSpPr/>
          <p:nvPr/>
        </p:nvSpPr>
        <p:spPr>
          <a:xfrm>
            <a:off x="6985737" y="4349090"/>
            <a:ext cx="1854139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b="1" dirty="0" smtClean="0">
                <a:solidFill>
                  <a:schemeClr val="tx1"/>
                </a:solidFill>
              </a:rPr>
              <a:t>Classificação</a:t>
            </a:r>
            <a:endParaRPr lang="pt-BR" sz="1300" b="1" dirty="0">
              <a:solidFill>
                <a:schemeClr val="tx1"/>
              </a:solidFill>
            </a:endParaRPr>
          </a:p>
        </p:txBody>
      </p:sp>
      <p:sp>
        <p:nvSpPr>
          <p:cNvPr id="130" name="Retângulo 129"/>
          <p:cNvSpPr/>
          <p:nvPr/>
        </p:nvSpPr>
        <p:spPr>
          <a:xfrm>
            <a:off x="857470" y="1203598"/>
            <a:ext cx="5892725" cy="3138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Retângulo 130"/>
          <p:cNvSpPr/>
          <p:nvPr/>
        </p:nvSpPr>
        <p:spPr>
          <a:xfrm>
            <a:off x="6750194" y="1201371"/>
            <a:ext cx="2325225" cy="3138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2" name="Conector reto 131"/>
          <p:cNvCxnSpPr/>
          <p:nvPr/>
        </p:nvCxnSpPr>
        <p:spPr>
          <a:xfrm>
            <a:off x="2853625" y="3505414"/>
            <a:ext cx="6753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>
            <a:off x="4230497" y="3505414"/>
            <a:ext cx="6796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>
            <a:off x="5607368" y="3272137"/>
            <a:ext cx="7359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/>
          <p:cNvCxnSpPr/>
          <p:nvPr/>
        </p:nvCxnSpPr>
        <p:spPr>
          <a:xfrm>
            <a:off x="2853625" y="3505414"/>
            <a:ext cx="6753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/>
          <p:cNvCxnSpPr/>
          <p:nvPr/>
        </p:nvCxnSpPr>
        <p:spPr>
          <a:xfrm>
            <a:off x="1188723" y="3888881"/>
            <a:ext cx="7099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tângulo 136"/>
          <p:cNvSpPr/>
          <p:nvPr/>
        </p:nvSpPr>
        <p:spPr>
          <a:xfrm>
            <a:off x="2853626" y="3506089"/>
            <a:ext cx="675387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p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8" name="Retângulo 137"/>
          <p:cNvSpPr/>
          <p:nvPr/>
        </p:nvSpPr>
        <p:spPr>
          <a:xfrm>
            <a:off x="1201429" y="3893122"/>
            <a:ext cx="697221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p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9" name="Retângulo 138"/>
          <p:cNvSpPr/>
          <p:nvPr/>
        </p:nvSpPr>
        <p:spPr>
          <a:xfrm>
            <a:off x="4232623" y="3506089"/>
            <a:ext cx="675387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q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40" name="Retângulo 139"/>
          <p:cNvSpPr/>
          <p:nvPr/>
        </p:nvSpPr>
        <p:spPr>
          <a:xfrm>
            <a:off x="5607368" y="3271439"/>
            <a:ext cx="735941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q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41" name="Retângulo 140"/>
          <p:cNvSpPr/>
          <p:nvPr/>
        </p:nvSpPr>
        <p:spPr>
          <a:xfrm>
            <a:off x="819964" y="1960581"/>
            <a:ext cx="625541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p filtros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42" name="Retângulo 141"/>
          <p:cNvSpPr/>
          <p:nvPr/>
        </p:nvSpPr>
        <p:spPr>
          <a:xfrm>
            <a:off x="3759249" y="2179749"/>
            <a:ext cx="595597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>
                <a:solidFill>
                  <a:schemeClr val="tx1"/>
                </a:solidFill>
              </a:rPr>
              <a:t>q</a:t>
            </a:r>
            <a:r>
              <a:rPr lang="pt-BR" sz="1100" i="1" dirty="0" smtClean="0">
                <a:solidFill>
                  <a:schemeClr val="tx1"/>
                </a:solidFill>
              </a:rPr>
              <a:t> filtros</a:t>
            </a:r>
            <a:endParaRPr lang="pt-B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75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Conjuntos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Cats</a:t>
            </a:r>
            <a:r>
              <a:rPr lang="pt-BR" dirty="0"/>
              <a:t> vs. </a:t>
            </a:r>
            <a:r>
              <a:rPr lang="pt-BR" dirty="0" smtClean="0"/>
              <a:t>Dogs</a:t>
            </a:r>
          </a:p>
          <a:p>
            <a:pPr lvl="1"/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www.kaggle.com/c/dogs-vs-cats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en-US" dirty="0"/>
              <a:t>25,000 images </a:t>
            </a:r>
            <a:r>
              <a:rPr lang="en-US" dirty="0" smtClean="0"/>
              <a:t>de </a:t>
            </a:r>
            <a:r>
              <a:rPr lang="en-US" dirty="0" err="1" smtClean="0"/>
              <a:t>treinamento</a:t>
            </a:r>
            <a:endParaRPr lang="en-US" dirty="0" smtClean="0"/>
          </a:p>
          <a:p>
            <a:pPr lvl="1"/>
            <a:r>
              <a:rPr lang="en-US" dirty="0" smtClean="0"/>
              <a:t>12,500 </a:t>
            </a:r>
            <a:r>
              <a:rPr lang="en-US" dirty="0"/>
              <a:t>imagens de teste</a:t>
            </a:r>
          </a:p>
          <a:p>
            <a:pPr lvl="1"/>
            <a:r>
              <a:rPr lang="en-US" dirty="0"/>
              <a:t>2 classes</a:t>
            </a:r>
          </a:p>
          <a:p>
            <a:pPr lvl="1"/>
            <a:r>
              <a:rPr lang="en-US" dirty="0" err="1" smtClean="0"/>
              <a:t>Diversos</a:t>
            </a:r>
            <a:r>
              <a:rPr lang="en-US" dirty="0" smtClean="0"/>
              <a:t> </a:t>
            </a:r>
            <a:r>
              <a:rPr lang="en-US" dirty="0" err="1" smtClean="0"/>
              <a:t>tamanhos</a:t>
            </a:r>
            <a:endParaRPr lang="en-US" dirty="0"/>
          </a:p>
          <a:p>
            <a:pPr lvl="1"/>
            <a:r>
              <a:rPr lang="en-US" dirty="0"/>
              <a:t>RGB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6" name="Picture 2" descr="https://cdn-images-1.medium.com/max/1600/0*sjYTU6WHrP093bmx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r="6568"/>
          <a:stretch/>
        </p:blipFill>
        <p:spPr bwMode="auto">
          <a:xfrm>
            <a:off x="2922210" y="1995686"/>
            <a:ext cx="604788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78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Conjuntos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CIFAR10</a:t>
            </a:r>
          </a:p>
          <a:p>
            <a:pPr lvl="1"/>
            <a:r>
              <a:rPr lang="pt-BR" dirty="0">
                <a:hlinkClick r:id="rId2"/>
              </a:rPr>
              <a:t>https://www.cs.toronto.edu/~</a:t>
            </a:r>
            <a:r>
              <a:rPr lang="pt-BR" dirty="0" smtClean="0">
                <a:hlinkClick r:id="rId2"/>
              </a:rPr>
              <a:t>kriz/cifar.html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en-US" dirty="0"/>
              <a:t>50,000 training images</a:t>
            </a:r>
          </a:p>
          <a:p>
            <a:pPr lvl="1"/>
            <a:r>
              <a:rPr lang="en-US" dirty="0"/>
              <a:t>10,000 testing images</a:t>
            </a:r>
          </a:p>
          <a:p>
            <a:pPr lvl="1"/>
            <a:r>
              <a:rPr lang="en-US" dirty="0"/>
              <a:t>10 classes</a:t>
            </a:r>
          </a:p>
          <a:p>
            <a:pPr lvl="1"/>
            <a:r>
              <a:rPr lang="en-US" dirty="0"/>
              <a:t>32 x 32 pixels</a:t>
            </a:r>
          </a:p>
          <a:p>
            <a:pPr lvl="1"/>
            <a:r>
              <a:rPr lang="en-US" dirty="0"/>
              <a:t>RGB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6" name="Picture 2" descr="Resultado de imagem para cifar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22" y="1315715"/>
            <a:ext cx="4405545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51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Conjuntos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ImageNet</a:t>
            </a:r>
            <a:endParaRPr lang="pt-BR" dirty="0" smtClean="0"/>
          </a:p>
          <a:p>
            <a:pPr lvl="1"/>
            <a:r>
              <a:rPr lang="pt-BR" dirty="0">
                <a:hlinkClick r:id="rId2"/>
              </a:rPr>
              <a:t>https://www.image-net.org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en-US" dirty="0" smtClean="0"/>
              <a:t>~1,000,000 imagens</a:t>
            </a:r>
            <a:endParaRPr lang="en-US" dirty="0"/>
          </a:p>
          <a:p>
            <a:pPr lvl="1"/>
            <a:r>
              <a:rPr lang="en-US" dirty="0" smtClean="0"/>
              <a:t>1,000 classes</a:t>
            </a:r>
            <a:endParaRPr lang="en-US" dirty="0"/>
          </a:p>
          <a:p>
            <a:pPr lvl="1"/>
            <a:r>
              <a:rPr lang="en-US" dirty="0" smtClean="0"/>
              <a:t>RGB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5122" name="Picture 2" descr="ImageNet Dataset | Papers With Co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004" y="732769"/>
            <a:ext cx="4022476" cy="402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image-net.org/static_files/index_files/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29178"/>
            <a:ext cx="3118496" cy="42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41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Prof</a:t>
            </a:r>
            <a:r>
              <a:rPr lang="en-US" dirty="0"/>
              <a:t>. </a:t>
            </a:r>
            <a:r>
              <a:rPr lang="en-US" dirty="0" err="1"/>
              <a:t>Moacir</a:t>
            </a:r>
            <a:r>
              <a:rPr lang="en-US" dirty="0"/>
              <a:t> </a:t>
            </a:r>
            <a:r>
              <a:rPr lang="en-US" dirty="0" err="1"/>
              <a:t>Ponti</a:t>
            </a:r>
            <a:r>
              <a:rPr lang="en-US" dirty="0"/>
              <a:t> (ICMC-USP</a:t>
            </a:r>
            <a:r>
              <a:rPr lang="en-US" dirty="0" smtClean="0"/>
              <a:t>). </a:t>
            </a:r>
            <a:r>
              <a:rPr lang="pt-BR" b="1" dirty="0"/>
              <a:t>Material para o minicurso </a:t>
            </a:r>
            <a:r>
              <a:rPr lang="pt-BR" b="1" i="1" dirty="0" err="1"/>
              <a:t>Deep</a:t>
            </a:r>
            <a:r>
              <a:rPr lang="pt-BR" b="1" i="1" dirty="0"/>
              <a:t> Learning</a:t>
            </a:r>
            <a:endParaRPr lang="pt-BR" b="1" dirty="0"/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://github.com/maponti/deeplearning_intro_datascience</a:t>
            </a:r>
            <a:r>
              <a:rPr lang="en-US" dirty="0"/>
              <a:t> </a:t>
            </a:r>
          </a:p>
          <a:p>
            <a:r>
              <a:rPr lang="en-US" dirty="0"/>
              <a:t>Learn </a:t>
            </a:r>
            <a:r>
              <a:rPr lang="en-US" dirty="0" err="1"/>
              <a:t>TensorFlow</a:t>
            </a:r>
            <a:r>
              <a:rPr lang="en-US" dirty="0"/>
              <a:t> and deep learning, without a Ph.D.</a:t>
            </a:r>
          </a:p>
          <a:p>
            <a:pPr lvl="1"/>
            <a:r>
              <a:rPr lang="en-US" dirty="0">
                <a:hlinkClick r:id="rId3"/>
              </a:rPr>
              <a:t>https://cloud.google.com/blog/products/gcp/learn-tensorflow-and-deep-learning-without-a-phd</a:t>
            </a:r>
            <a:r>
              <a:rPr lang="en-US" dirty="0"/>
              <a:t> </a:t>
            </a:r>
          </a:p>
          <a:p>
            <a:r>
              <a:rPr lang="en-US" dirty="0"/>
              <a:t> CS231n: Convolutional Neural Networks for Visual Recognition</a:t>
            </a:r>
          </a:p>
          <a:p>
            <a:pPr lvl="1"/>
            <a:r>
              <a:rPr lang="en-US" dirty="0">
                <a:hlinkClick r:id="rId4"/>
              </a:rPr>
              <a:t>http://cs231n.github.io/</a:t>
            </a:r>
            <a:r>
              <a:rPr lang="en-US" dirty="0"/>
              <a:t> </a:t>
            </a:r>
          </a:p>
          <a:p>
            <a:r>
              <a:rPr lang="en-US" dirty="0" err="1"/>
              <a:t>Goodfellow</a:t>
            </a:r>
            <a:r>
              <a:rPr lang="en-US" dirty="0"/>
              <a:t>, </a:t>
            </a:r>
            <a:r>
              <a:rPr lang="en-US" dirty="0" err="1"/>
              <a:t>Bengio</a:t>
            </a:r>
            <a:r>
              <a:rPr lang="en-US" dirty="0"/>
              <a:t> </a:t>
            </a:r>
            <a:r>
              <a:rPr lang="en-US" dirty="0" smtClean="0"/>
              <a:t>e </a:t>
            </a:r>
            <a:r>
              <a:rPr lang="en-US" dirty="0" err="1" smtClean="0"/>
              <a:t>Courville</a:t>
            </a:r>
            <a:r>
              <a:rPr lang="en-US" dirty="0"/>
              <a:t>. Deep Learning. MIT Press, 2016</a:t>
            </a:r>
          </a:p>
          <a:p>
            <a:pPr lvl="1"/>
            <a:r>
              <a:rPr lang="en-US" dirty="0">
                <a:hlinkClick r:id="rId5"/>
              </a:rPr>
              <a:t>https://www.deeplearningbook.org/</a:t>
            </a:r>
            <a:r>
              <a:rPr lang="en-US" dirty="0"/>
              <a:t> </a:t>
            </a:r>
            <a:endParaRPr lang="en-US" dirty="0" smtClean="0"/>
          </a:p>
          <a:p>
            <a:r>
              <a:rPr lang="pt-BR" dirty="0" smtClean="0"/>
              <a:t>The </a:t>
            </a:r>
            <a:r>
              <a:rPr lang="pt-BR" dirty="0" err="1"/>
              <a:t>MathWorks</a:t>
            </a:r>
            <a:r>
              <a:rPr lang="pt-BR" dirty="0"/>
              <a:t>, </a:t>
            </a:r>
            <a:r>
              <a:rPr lang="pt-BR" dirty="0" smtClean="0"/>
              <a:t>Inc. </a:t>
            </a:r>
            <a:r>
              <a:rPr lang="en-US" dirty="0" smtClean="0"/>
              <a:t>What </a:t>
            </a:r>
            <a:r>
              <a:rPr lang="en-US" dirty="0"/>
              <a:t>is a Convolutional Neural Network</a:t>
            </a:r>
            <a:r>
              <a:rPr lang="en-US" dirty="0" smtClean="0"/>
              <a:t>? 3 </a:t>
            </a:r>
            <a:r>
              <a:rPr lang="en-US" dirty="0"/>
              <a:t>things you need to </a:t>
            </a:r>
            <a:r>
              <a:rPr lang="en-US" dirty="0" smtClean="0"/>
              <a:t>know.</a:t>
            </a:r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www.mathworks.com/discovery/convolutional-neural-network-matlab.html</a:t>
            </a:r>
            <a:r>
              <a:rPr lang="en-US" dirty="0" smtClean="0"/>
              <a:t> 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707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Rodrigues, L. F.; </a:t>
            </a:r>
            <a:r>
              <a:rPr lang="en-US" dirty="0" err="1"/>
              <a:t>Naldi</a:t>
            </a:r>
            <a:r>
              <a:rPr lang="en-US" dirty="0"/>
              <a:t> M. C., </a:t>
            </a:r>
            <a:r>
              <a:rPr lang="en-US" b="1" dirty="0"/>
              <a:t>Mari, J. F.</a:t>
            </a:r>
            <a:r>
              <a:rPr lang="en-US" dirty="0"/>
              <a:t> </a:t>
            </a:r>
            <a:r>
              <a:rPr lang="en-US" i="1" dirty="0"/>
              <a:t>Comparing convolutional neural networks and preprocessing techniques for HEp-2 cell classification in immunofluorescence images.</a:t>
            </a:r>
            <a:r>
              <a:rPr lang="en-US" dirty="0"/>
              <a:t> </a:t>
            </a:r>
            <a:r>
              <a:rPr lang="en-US" b="1" dirty="0"/>
              <a:t>Computers in Biology and Medicine</a:t>
            </a:r>
            <a:r>
              <a:rPr lang="en-US" dirty="0"/>
              <a:t>, 2019.</a:t>
            </a:r>
          </a:p>
          <a:p>
            <a:pPr lvl="1"/>
            <a:r>
              <a:rPr lang="pt-BR" u="sng" dirty="0">
                <a:hlinkClick r:id="rId2" tooltip="Persistent link using digital object identifier"/>
              </a:rPr>
              <a:t>https://doi.org/10.1016/j.compbiomed.2019.103542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08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FIM da disciplina!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45</a:t>
            </a:fld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0" y="1995686"/>
            <a:ext cx="9144000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@</a:t>
            </a:r>
            <a:r>
              <a:rPr lang="pt-BR" sz="85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misc</a:t>
            </a:r>
            <a:r>
              <a:rPr lang="pt-BR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{mari_im_proc_2024,</a:t>
            </a:r>
            <a:endParaRPr lang="pt-BR" sz="8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author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= {João Fernando Mari},</a:t>
            </a:r>
          </a:p>
          <a:p>
            <a:pPr lvl="0">
              <a:spcBef>
                <a:spcPct val="20000"/>
              </a:spcBef>
            </a:pP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title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pt-BR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  <a:r>
              <a:rPr lang="pt-BR" sz="900" dirty="0"/>
              <a:t>Redes Neurais Convolucionais</a:t>
            </a:r>
            <a:r>
              <a:rPr lang="pt-BR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},</a:t>
            </a:r>
            <a:endParaRPr lang="pt-BR" sz="8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year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= {</a:t>
            </a:r>
            <a:r>
              <a:rPr lang="pt-BR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2024},</a:t>
            </a:r>
            <a:endParaRPr lang="pt-BR" sz="8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publisher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= {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GitHub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},</a:t>
            </a:r>
          </a:p>
          <a:p>
            <a:pPr lvl="0">
              <a:spcBef>
                <a:spcPct val="20000"/>
              </a:spcBef>
            </a:pP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journal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= {Introdução ao Processamento Digital de </a:t>
            </a:r>
            <a:r>
              <a:rPr lang="pt-BR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Imagens - 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UFV},</a:t>
            </a:r>
          </a:p>
          <a:p>
            <a:pPr lvl="0">
              <a:spcBef>
                <a:spcPct val="20000"/>
              </a:spcBef>
            </a:pP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howpublished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= {\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url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{https://</a:t>
            </a:r>
            <a:r>
              <a:rPr lang="pt-BR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github.com/joaofmari/SIN392_Introduction-to-digital-image-processing_2024}}</a:t>
            </a:r>
            <a:endParaRPr lang="pt-BR" sz="85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pt-BR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pt-BR" sz="85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54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Redes Neurais Convolucionais (</a:t>
            </a:r>
            <a:r>
              <a:rPr lang="pt-BR" dirty="0" err="1" smtClean="0"/>
              <a:t>CNNs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" t="26798" r="10572" b="15753"/>
          <a:stretch/>
        </p:blipFill>
        <p:spPr bwMode="auto">
          <a:xfrm>
            <a:off x="0" y="1020092"/>
            <a:ext cx="9144000" cy="346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67544" y="4701793"/>
            <a:ext cx="86764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000" i="1" dirty="0" smtClean="0"/>
              <a:t>Moacir </a:t>
            </a:r>
            <a:r>
              <a:rPr lang="pt-BR" sz="1000" i="1" dirty="0" err="1" smtClean="0"/>
              <a:t>Ponti</a:t>
            </a:r>
            <a:r>
              <a:rPr lang="pt-BR" sz="1000" i="1" dirty="0" smtClean="0"/>
              <a:t>. </a:t>
            </a:r>
            <a:r>
              <a:rPr lang="pt-BR" sz="1000" i="1" dirty="0" smtClean="0">
                <a:hlinkClick r:id="rId3"/>
              </a:rPr>
              <a:t>http</a:t>
            </a:r>
            <a:r>
              <a:rPr lang="pt-BR" sz="1000" i="1" dirty="0">
                <a:hlinkClick r:id="rId3"/>
              </a:rPr>
              <a:t>://conteudo.icmc.usp.br/pessoas/moacir/p17sibgrapi-tutorial</a:t>
            </a:r>
            <a:r>
              <a:rPr lang="pt-BR" sz="1000" i="1" dirty="0" smtClean="0">
                <a:hlinkClick r:id="rId3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309826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111" name="Espaço Reservado para Conteúdo 2"/>
          <p:cNvSpPr txBox="1">
            <a:spLocks/>
          </p:cNvSpPr>
          <p:nvPr/>
        </p:nvSpPr>
        <p:spPr>
          <a:xfrm>
            <a:off x="0" y="559493"/>
            <a:ext cx="9144000" cy="440801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mtClean="0"/>
              <a:t> </a:t>
            </a:r>
            <a:endParaRPr lang="pt-BR" dirty="0"/>
          </a:p>
        </p:txBody>
      </p:sp>
      <p:sp>
        <p:nvSpPr>
          <p:cNvPr id="112" name="Cubo 111"/>
          <p:cNvSpPr/>
          <p:nvPr/>
        </p:nvSpPr>
        <p:spPr>
          <a:xfrm>
            <a:off x="7596336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13" name="Cubo 112"/>
          <p:cNvSpPr/>
          <p:nvPr/>
        </p:nvSpPr>
        <p:spPr>
          <a:xfrm>
            <a:off x="7687537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14" name="Cubo 113"/>
          <p:cNvSpPr/>
          <p:nvPr/>
        </p:nvSpPr>
        <p:spPr>
          <a:xfrm>
            <a:off x="8335801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15" name="Cubo 114"/>
          <p:cNvSpPr/>
          <p:nvPr/>
        </p:nvSpPr>
        <p:spPr>
          <a:xfrm>
            <a:off x="7596336" y="3618639"/>
            <a:ext cx="1021348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Retângulo 115"/>
              <p:cNvSpPr/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6" name="Retângulo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etângulo 116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Retângulo 117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8" name="Retângulo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Retângulo 118"/>
              <p:cNvSpPr/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9" name="Retângulo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Conector angulado 119"/>
          <p:cNvCxnSpPr>
            <a:stCxn id="140" idx="3"/>
            <a:endCxn id="151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angulado 120"/>
          <p:cNvCxnSpPr>
            <a:stCxn id="137" idx="3"/>
            <a:endCxn id="152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angulado 121"/>
          <p:cNvCxnSpPr>
            <a:stCxn id="135" idx="3"/>
            <a:endCxn id="153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Cubo 122"/>
          <p:cNvSpPr/>
          <p:nvPr/>
        </p:nvSpPr>
        <p:spPr>
          <a:xfrm>
            <a:off x="5521802" y="2357282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24" name="Cubo 123"/>
          <p:cNvSpPr/>
          <p:nvPr/>
        </p:nvSpPr>
        <p:spPr>
          <a:xfrm>
            <a:off x="4863178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25" name="Cubo 124"/>
          <p:cNvSpPr/>
          <p:nvPr/>
        </p:nvSpPr>
        <p:spPr>
          <a:xfrm>
            <a:off x="5974317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Retângulo 125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6" name="Retângulo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Retângulo 126"/>
              <p:cNvSpPr/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7" name="Retângulo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tângulo 127"/>
              <p:cNvSpPr/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8" name="Retângulo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CaixaDeTexto 128"/>
              <p:cNvSpPr txBox="1"/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9" name="CaixaDeTexto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blipFill rotWithShape="1">
                <a:blip r:embed="rId8"/>
                <a:stretch>
                  <a:fillRect l="-80412" t="-115730" r="-87629" b="-1629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Conector de seta reta 129"/>
          <p:cNvCxnSpPr>
            <a:stCxn id="200" idx="2"/>
            <a:endCxn id="124" idx="0"/>
          </p:cNvCxnSpPr>
          <p:nvPr/>
        </p:nvCxnSpPr>
        <p:spPr>
          <a:xfrm>
            <a:off x="5096445" y="1780101"/>
            <a:ext cx="3014" cy="385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de seta reta 130"/>
          <p:cNvCxnSpPr/>
          <p:nvPr/>
        </p:nvCxnSpPr>
        <p:spPr>
          <a:xfrm>
            <a:off x="4451151" y="2548785"/>
            <a:ext cx="41202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de seta reta 131"/>
          <p:cNvCxnSpPr/>
          <p:nvPr/>
        </p:nvCxnSpPr>
        <p:spPr>
          <a:xfrm>
            <a:off x="5145061" y="2548785"/>
            <a:ext cx="3767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de seta reta 132"/>
          <p:cNvCxnSpPr/>
          <p:nvPr/>
        </p:nvCxnSpPr>
        <p:spPr>
          <a:xfrm>
            <a:off x="5700500" y="2548785"/>
            <a:ext cx="27381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Retângulo 133"/>
              <p:cNvSpPr/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4" name="Retângulo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etângulo 134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36" name="CaixaDeTexto 135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37" name="Retângulo 136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38" name="CaixaDeTexto 137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39" name="Grupo 138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40" name="Retângulo 139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41" name="CaixaDeTexto 140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42" name="Retângulo 141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3" name="CaixaDeTexto 142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Retângulo 143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4" name="Retângulo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Cubo 144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ubo 147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9" name="CaixaDeTexto 148"/>
          <p:cNvSpPr txBox="1"/>
          <p:nvPr/>
        </p:nvSpPr>
        <p:spPr>
          <a:xfrm>
            <a:off x="7981852" y="3832367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50" name="CaixaDeTexto 149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51" name="Cubo 150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52" name="Cubo 151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53" name="Cubo 152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54" name="Cubo 153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55" name="CaixaDeTexto 154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Retângulo 155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6" name="Retângulo 1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Cubo 156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58" name="Cubo 157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59" name="Cubo 158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0" name="Cubo 159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1" name="CaixaDeTexto 160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62" name="CaixaDeTexto 161"/>
          <p:cNvSpPr txBox="1"/>
          <p:nvPr/>
        </p:nvSpPr>
        <p:spPr>
          <a:xfrm>
            <a:off x="7082354" y="3723878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63" name="Conector angulado 162"/>
          <p:cNvCxnSpPr>
            <a:stCxn id="203" idx="3"/>
            <a:endCxn id="112" idx="0"/>
          </p:cNvCxnSpPr>
          <p:nvPr/>
        </p:nvCxnSpPr>
        <p:spPr>
          <a:xfrm>
            <a:off x="6768569" y="2550362"/>
            <a:ext cx="1064048" cy="1068277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angulado 163"/>
          <p:cNvCxnSpPr>
            <a:stCxn id="158" idx="0"/>
            <a:endCxn id="137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angulado 164"/>
          <p:cNvCxnSpPr>
            <a:stCxn id="159" idx="0"/>
            <a:endCxn id="135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angulado 165"/>
          <p:cNvCxnSpPr>
            <a:stCxn id="157" idx="0"/>
            <a:endCxn id="140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tângulo 166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cxnSp>
        <p:nvCxnSpPr>
          <p:cNvPr id="168" name="Conector angulado 167"/>
          <p:cNvCxnSpPr>
            <a:stCxn id="173" idx="3"/>
            <a:endCxn id="113" idx="0"/>
          </p:cNvCxnSpPr>
          <p:nvPr/>
        </p:nvCxnSpPr>
        <p:spPr>
          <a:xfrm>
            <a:off x="6906926" y="3424791"/>
            <a:ext cx="1016892" cy="19384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CaixaDeTexto 168"/>
          <p:cNvSpPr txBox="1"/>
          <p:nvPr/>
        </p:nvSpPr>
        <p:spPr>
          <a:xfrm>
            <a:off x="4224666" y="3520048"/>
            <a:ext cx="57419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4000" dirty="0" smtClean="0"/>
              <a:t>...</a:t>
            </a:r>
            <a:endParaRPr lang="pt-BR" sz="4000" dirty="0"/>
          </a:p>
        </p:txBody>
      </p:sp>
      <p:sp>
        <p:nvSpPr>
          <p:cNvPr id="170" name="CaixaDeTexto 169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Retângulo 170"/>
              <p:cNvSpPr/>
              <p:nvPr/>
            </p:nvSpPr>
            <p:spPr>
              <a:xfrm>
                <a:off x="3206777" y="3255097"/>
                <a:ext cx="748538" cy="339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1" name="Retângulo 1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777" y="3255097"/>
                <a:ext cx="748538" cy="339388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Retângulo 171"/>
              <p:cNvSpPr/>
              <p:nvPr/>
            </p:nvSpPr>
            <p:spPr>
              <a:xfrm>
                <a:off x="4481812" y="3196247"/>
                <a:ext cx="2085956" cy="470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𝟐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t-BR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2" name="Retângulo 1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3196247"/>
                <a:ext cx="2085956" cy="470322"/>
              </a:xfrm>
              <a:prstGeom prst="rect">
                <a:avLst/>
              </a:prstGeom>
              <a:blipFill rotWithShape="1">
                <a:blip r:embed="rId13"/>
                <a:stretch>
                  <a:fillRect l="-22515" t="-133766" b="-2038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Retângulo 172"/>
          <p:cNvSpPr/>
          <p:nvPr/>
        </p:nvSpPr>
        <p:spPr>
          <a:xfrm>
            <a:off x="2124458" y="3144193"/>
            <a:ext cx="4782468" cy="5611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4" name="CaixaDeTexto 173"/>
          <p:cNvSpPr txBox="1"/>
          <p:nvPr/>
        </p:nvSpPr>
        <p:spPr>
          <a:xfrm>
            <a:off x="2172058" y="3270903"/>
            <a:ext cx="5068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400" b="1" i="1" dirty="0" smtClean="0">
                <a:latin typeface="Cambria Math" pitchFamily="18" charset="0"/>
                <a:ea typeface="Cambria Math" pitchFamily="18" charset="0"/>
              </a:rPr>
              <a:t>k=2</a:t>
            </a:r>
            <a:endParaRPr lang="pt-BR" sz="1400" b="1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175" name="Conector angulado 174"/>
          <p:cNvCxnSpPr>
            <a:stCxn id="159" idx="3"/>
            <a:endCxn id="186" idx="1"/>
          </p:cNvCxnSpPr>
          <p:nvPr/>
        </p:nvCxnSpPr>
        <p:spPr>
          <a:xfrm rot="16200000" flipH="1">
            <a:off x="596830" y="3243617"/>
            <a:ext cx="2111401" cy="94385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angulado 175"/>
          <p:cNvCxnSpPr>
            <a:stCxn id="158" idx="3"/>
            <a:endCxn id="173" idx="1"/>
          </p:cNvCxnSpPr>
          <p:nvPr/>
        </p:nvCxnSpPr>
        <p:spPr>
          <a:xfrm rot="16200000" flipH="1">
            <a:off x="945925" y="2246258"/>
            <a:ext cx="764946" cy="159212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angulado 176"/>
          <p:cNvCxnSpPr>
            <a:stCxn id="157" idx="3"/>
            <a:endCxn id="192" idx="1"/>
          </p:cNvCxnSpPr>
          <p:nvPr/>
        </p:nvCxnSpPr>
        <p:spPr>
          <a:xfrm rot="16200000" flipH="1">
            <a:off x="994525" y="2106456"/>
            <a:ext cx="576545" cy="1683321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Retângulo 177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600" b="0" dirty="0" smtClean="0">
                    <a:solidFill>
                      <a:schemeClr val="tx1"/>
                    </a:solidFill>
                  </a:rPr>
                  <a:t>Camada </a:t>
                </a:r>
                <a:r>
                  <a:rPr lang="pt-BR" sz="1600" b="0" dirty="0" err="1" smtClean="0">
                    <a:solidFill>
                      <a:schemeClr val="tx1"/>
                    </a:solidFill>
                  </a:rPr>
                  <a:t>convolucional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8" name="Retângulo 1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14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Conector angulado 178"/>
          <p:cNvCxnSpPr>
            <a:stCxn id="159" idx="3"/>
            <a:endCxn id="191" idx="1"/>
          </p:cNvCxnSpPr>
          <p:nvPr/>
        </p:nvCxnSpPr>
        <p:spPr>
          <a:xfrm rot="16200000" flipH="1">
            <a:off x="1175856" y="2664591"/>
            <a:ext cx="953348" cy="94385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angulado 179"/>
          <p:cNvCxnSpPr>
            <a:stCxn id="158" idx="3"/>
            <a:endCxn id="187" idx="1"/>
          </p:cNvCxnSpPr>
          <p:nvPr/>
        </p:nvCxnSpPr>
        <p:spPr>
          <a:xfrm rot="16200000" flipH="1">
            <a:off x="366899" y="2825284"/>
            <a:ext cx="1922999" cy="159212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angulado 180"/>
          <p:cNvCxnSpPr>
            <a:stCxn id="157" idx="3"/>
            <a:endCxn id="189" idx="1"/>
          </p:cNvCxnSpPr>
          <p:nvPr/>
        </p:nvCxnSpPr>
        <p:spPr>
          <a:xfrm rot="16200000" flipH="1">
            <a:off x="415498" y="2685483"/>
            <a:ext cx="1734598" cy="1683321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angulado 181"/>
          <p:cNvCxnSpPr>
            <a:stCxn id="187" idx="3"/>
            <a:endCxn id="114" idx="3"/>
          </p:cNvCxnSpPr>
          <p:nvPr/>
        </p:nvCxnSpPr>
        <p:spPr>
          <a:xfrm flipV="1">
            <a:off x="6906926" y="4384650"/>
            <a:ext cx="1474476" cy="198194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3" name="Retângulo 182"/>
              <p:cNvSpPr/>
              <p:nvPr/>
            </p:nvSpPr>
            <p:spPr>
              <a:xfrm>
                <a:off x="3206777" y="4413150"/>
                <a:ext cx="769378" cy="338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𝑵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3" name="Retângulo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777" y="4413150"/>
                <a:ext cx="769378" cy="33836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Retângulo 183"/>
              <p:cNvSpPr/>
              <p:nvPr/>
            </p:nvSpPr>
            <p:spPr>
              <a:xfrm>
                <a:off x="4481812" y="4354300"/>
                <a:ext cx="2095574" cy="470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𝑵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𝑵</m:t>
                          </m:r>
                        </m:sub>
                      </m:sSub>
                    </m:oMath>
                  </m:oMathPara>
                </a14:m>
                <a:endParaRPr lang="pt-BR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4" name="Retângulo 1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4354300"/>
                <a:ext cx="2095574" cy="470322"/>
              </a:xfrm>
              <a:prstGeom prst="rect">
                <a:avLst/>
              </a:prstGeom>
              <a:blipFill rotWithShape="1">
                <a:blip r:embed="rId16"/>
                <a:stretch>
                  <a:fillRect l="-22384" t="-133766" b="-2038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Retângulo 184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86" name="Retângulo 185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87" name="Retângulo 186"/>
          <p:cNvSpPr/>
          <p:nvPr/>
        </p:nvSpPr>
        <p:spPr>
          <a:xfrm>
            <a:off x="2124458" y="4302246"/>
            <a:ext cx="4782468" cy="5611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88" name="CaixaDeTexto 187"/>
          <p:cNvSpPr txBox="1"/>
          <p:nvPr/>
        </p:nvSpPr>
        <p:spPr>
          <a:xfrm>
            <a:off x="2172058" y="4428956"/>
            <a:ext cx="52931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400" b="1" i="1" dirty="0" smtClean="0">
                <a:latin typeface="Cambria Math" pitchFamily="18" charset="0"/>
                <a:ea typeface="Cambria Math" pitchFamily="18" charset="0"/>
              </a:rPr>
              <a:t>k=N</a:t>
            </a:r>
            <a:endParaRPr lang="pt-BR" sz="1400" b="1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89" name="Retângulo 188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90" name="Retângulo 189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91" name="Retângulo 190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92" name="Retângulo 191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93" name="CaixaDeTexto 192"/>
          <p:cNvSpPr txBox="1"/>
          <p:nvPr/>
        </p:nvSpPr>
        <p:spPr>
          <a:xfrm>
            <a:off x="1652531" y="3306966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94" name="CaixaDeTexto 193"/>
          <p:cNvSpPr txBox="1"/>
          <p:nvPr/>
        </p:nvSpPr>
        <p:spPr>
          <a:xfrm>
            <a:off x="1652531" y="4469663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95" name="Conector de seta reta 194"/>
          <p:cNvCxnSpPr>
            <a:stCxn id="152" idx="3"/>
            <a:endCxn id="146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 de seta reta 195"/>
          <p:cNvCxnSpPr>
            <a:stCxn id="153" idx="3"/>
            <a:endCxn id="147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de seta reta 196"/>
          <p:cNvCxnSpPr>
            <a:stCxn id="151" idx="3"/>
            <a:endCxn id="145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tângulo 197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9" name="Conector de seta reta 198"/>
          <p:cNvCxnSpPr>
            <a:stCxn id="198" idx="2"/>
            <a:endCxn id="125" idx="0"/>
          </p:cNvCxnSpPr>
          <p:nvPr/>
        </p:nvCxnSpPr>
        <p:spPr>
          <a:xfrm>
            <a:off x="6209906" y="1164062"/>
            <a:ext cx="692" cy="10017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tângulo 199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1" name="Conector de seta reta 200"/>
          <p:cNvCxnSpPr>
            <a:endCxn id="203" idx="1"/>
          </p:cNvCxnSpPr>
          <p:nvPr/>
        </p:nvCxnSpPr>
        <p:spPr>
          <a:xfrm>
            <a:off x="6256199" y="2548785"/>
            <a:ext cx="188370" cy="15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upo 201"/>
          <p:cNvGrpSpPr/>
          <p:nvPr/>
        </p:nvGrpSpPr>
        <p:grpSpPr>
          <a:xfrm>
            <a:off x="6441281" y="2385208"/>
            <a:ext cx="327288" cy="327154"/>
            <a:chOff x="6441281" y="2383631"/>
            <a:chExt cx="327288" cy="327154"/>
          </a:xfrm>
        </p:grpSpPr>
        <p:sp>
          <p:nvSpPr>
            <p:cNvPr id="203" name="Retângulo 202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4" name="Forma livre 203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05" name="Retângulo 204"/>
          <p:cNvSpPr/>
          <p:nvPr/>
        </p:nvSpPr>
        <p:spPr>
          <a:xfrm>
            <a:off x="6333594" y="2142068"/>
            <a:ext cx="5426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b="0" dirty="0" err="1" smtClean="0">
                <a:solidFill>
                  <a:schemeClr val="tx1"/>
                </a:solidFill>
              </a:rPr>
              <a:t>ReLu</a:t>
            </a:r>
            <a:endParaRPr lang="pt-BR" sz="1050" i="1" dirty="0">
              <a:solidFill>
                <a:schemeClr val="tx1"/>
              </a:solidFill>
            </a:endParaRPr>
          </a:p>
        </p:txBody>
      </p:sp>
      <p:grpSp>
        <p:nvGrpSpPr>
          <p:cNvPr id="206" name="Grupo 205"/>
          <p:cNvGrpSpPr/>
          <p:nvPr/>
        </p:nvGrpSpPr>
        <p:grpSpPr>
          <a:xfrm>
            <a:off x="6560148" y="3286143"/>
            <a:ext cx="260454" cy="260348"/>
            <a:chOff x="6441281" y="2383631"/>
            <a:chExt cx="327288" cy="327154"/>
          </a:xfrm>
        </p:grpSpPr>
        <p:sp>
          <p:nvSpPr>
            <p:cNvPr id="207" name="Retângulo 206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8" name="Forma livre 207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09" name="Grupo 208"/>
          <p:cNvGrpSpPr/>
          <p:nvPr/>
        </p:nvGrpSpPr>
        <p:grpSpPr>
          <a:xfrm>
            <a:off x="6560148" y="4448133"/>
            <a:ext cx="260454" cy="260348"/>
            <a:chOff x="6441281" y="2383631"/>
            <a:chExt cx="327288" cy="327154"/>
          </a:xfrm>
        </p:grpSpPr>
        <p:sp>
          <p:nvSpPr>
            <p:cNvPr id="210" name="Retângulo 209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1" name="Forma livre 210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12" name="Conector reto 211"/>
          <p:cNvCxnSpPr/>
          <p:nvPr/>
        </p:nvCxnSpPr>
        <p:spPr>
          <a:xfrm>
            <a:off x="7596336" y="4657305"/>
            <a:ext cx="8298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Retângulo 212"/>
          <p:cNvSpPr/>
          <p:nvPr/>
        </p:nvSpPr>
        <p:spPr>
          <a:xfrm>
            <a:off x="7596336" y="4651849"/>
            <a:ext cx="831600" cy="237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N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53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de ativação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João F. Mari – joaofmari.github.io – SIN392 (2023-1)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99672"/>
              </p:ext>
            </p:extLst>
          </p:nvPr>
        </p:nvGraphicFramePr>
        <p:xfrm>
          <a:off x="2566081" y="1840761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riângulo isósceles 6"/>
          <p:cNvSpPr/>
          <p:nvPr/>
        </p:nvSpPr>
        <p:spPr>
          <a:xfrm rot="10800000" flipH="1" flipV="1">
            <a:off x="3394462" y="172561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Triângulo isósceles 7"/>
          <p:cNvSpPr/>
          <p:nvPr/>
        </p:nvSpPr>
        <p:spPr>
          <a:xfrm rot="5400000" flipH="1">
            <a:off x="4353043" y="2685002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Forma livre 8"/>
          <p:cNvSpPr/>
          <p:nvPr/>
        </p:nvSpPr>
        <p:spPr>
          <a:xfrm>
            <a:off x="2566080" y="2018968"/>
            <a:ext cx="1797819" cy="1446351"/>
          </a:xfrm>
          <a:custGeom>
            <a:avLst/>
            <a:gdLst>
              <a:gd name="connsiteX0" fmla="*/ 0 w 1290638"/>
              <a:gd name="connsiteY0" fmla="*/ 476250 h 518901"/>
              <a:gd name="connsiteX1" fmla="*/ 471488 w 1290638"/>
              <a:gd name="connsiteY1" fmla="*/ 481013 h 518901"/>
              <a:gd name="connsiteX2" fmla="*/ 719138 w 1290638"/>
              <a:gd name="connsiteY2" fmla="*/ 71438 h 518901"/>
              <a:gd name="connsiteX3" fmla="*/ 1290638 w 1290638"/>
              <a:gd name="connsiteY3" fmla="*/ 0 h 518901"/>
              <a:gd name="connsiteX0" fmla="*/ 0 w 1285875"/>
              <a:gd name="connsiteY0" fmla="*/ 504825 h 533664"/>
              <a:gd name="connsiteX1" fmla="*/ 466725 w 1285875"/>
              <a:gd name="connsiteY1" fmla="*/ 481013 h 533664"/>
              <a:gd name="connsiteX2" fmla="*/ 714375 w 1285875"/>
              <a:gd name="connsiteY2" fmla="*/ 71438 h 533664"/>
              <a:gd name="connsiteX3" fmla="*/ 1285875 w 1285875"/>
              <a:gd name="connsiteY3" fmla="*/ 0 h 533664"/>
              <a:gd name="connsiteX0" fmla="*/ 0 w 1285875"/>
              <a:gd name="connsiteY0" fmla="*/ 504825 h 518661"/>
              <a:gd name="connsiteX1" fmla="*/ 466725 w 1285875"/>
              <a:gd name="connsiteY1" fmla="*/ 481013 h 518661"/>
              <a:gd name="connsiteX2" fmla="*/ 714375 w 1285875"/>
              <a:gd name="connsiteY2" fmla="*/ 71438 h 518661"/>
              <a:gd name="connsiteX3" fmla="*/ 1285875 w 1285875"/>
              <a:gd name="connsiteY3" fmla="*/ 0 h 518661"/>
              <a:gd name="connsiteX0" fmla="*/ 0 w 1285875"/>
              <a:gd name="connsiteY0" fmla="*/ 504825 h 504825"/>
              <a:gd name="connsiteX1" fmla="*/ 490537 w 1285875"/>
              <a:gd name="connsiteY1" fmla="*/ 452438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4825"/>
              <a:gd name="connsiteX1" fmla="*/ 512590 w 1285875"/>
              <a:gd name="connsiteY1" fmla="*/ 426525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5061"/>
              <a:gd name="connsiteX1" fmla="*/ 512590 w 1285875"/>
              <a:gd name="connsiteY1" fmla="*/ 426525 h 505061"/>
              <a:gd name="connsiteX2" fmla="*/ 714375 w 1285875"/>
              <a:gd name="connsiteY2" fmla="*/ 71438 h 505061"/>
              <a:gd name="connsiteX3" fmla="*/ 1285875 w 1285875"/>
              <a:gd name="connsiteY3" fmla="*/ 0 h 505061"/>
              <a:gd name="connsiteX0" fmla="*/ 0 w 1285875"/>
              <a:gd name="connsiteY0" fmla="*/ 504825 h 505300"/>
              <a:gd name="connsiteX1" fmla="*/ 512590 w 1285875"/>
              <a:gd name="connsiteY1" fmla="*/ 434203 h 505300"/>
              <a:gd name="connsiteX2" fmla="*/ 714375 w 1285875"/>
              <a:gd name="connsiteY2" fmla="*/ 71438 h 505300"/>
              <a:gd name="connsiteX3" fmla="*/ 1285875 w 1285875"/>
              <a:gd name="connsiteY3" fmla="*/ 0 h 505300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6127 h 506618"/>
              <a:gd name="connsiteX1" fmla="*/ 512590 w 1285875"/>
              <a:gd name="connsiteY1" fmla="*/ 435505 h 506618"/>
              <a:gd name="connsiteX2" fmla="*/ 770358 w 1285875"/>
              <a:gd name="connsiteY2" fmla="*/ 70820 h 506618"/>
              <a:gd name="connsiteX3" fmla="*/ 1285875 w 1285875"/>
              <a:gd name="connsiteY3" fmla="*/ 1302 h 506618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5456 h 505947"/>
              <a:gd name="connsiteX1" fmla="*/ 512590 w 1285875"/>
              <a:gd name="connsiteY1" fmla="*/ 434834 h 505947"/>
              <a:gd name="connsiteX2" fmla="*/ 770358 w 1285875"/>
              <a:gd name="connsiteY2" fmla="*/ 70149 h 505947"/>
              <a:gd name="connsiteX3" fmla="*/ 1285875 w 1285875"/>
              <a:gd name="connsiteY3" fmla="*/ 631 h 505947"/>
              <a:gd name="connsiteX0" fmla="*/ 0 w 1285875"/>
              <a:gd name="connsiteY0" fmla="*/ 505456 h 505457"/>
              <a:gd name="connsiteX1" fmla="*/ 512590 w 1285875"/>
              <a:gd name="connsiteY1" fmla="*/ 434834 h 505457"/>
              <a:gd name="connsiteX2" fmla="*/ 770358 w 1285875"/>
              <a:gd name="connsiteY2" fmla="*/ 70149 h 505457"/>
              <a:gd name="connsiteX3" fmla="*/ 1285875 w 1285875"/>
              <a:gd name="connsiteY3" fmla="*/ 631 h 505457"/>
              <a:gd name="connsiteX0" fmla="*/ 0 w 1280786"/>
              <a:gd name="connsiteY0" fmla="*/ 462622 h 462623"/>
              <a:gd name="connsiteX1" fmla="*/ 512590 w 1280786"/>
              <a:gd name="connsiteY1" fmla="*/ 392000 h 462623"/>
              <a:gd name="connsiteX2" fmla="*/ 770358 w 1280786"/>
              <a:gd name="connsiteY2" fmla="*/ 27315 h 462623"/>
              <a:gd name="connsiteX3" fmla="*/ 1280786 w 1280786"/>
              <a:gd name="connsiteY3" fmla="*/ 27859 h 462623"/>
              <a:gd name="connsiteX0" fmla="*/ 0 w 1280786"/>
              <a:gd name="connsiteY0" fmla="*/ 434973 h 434973"/>
              <a:gd name="connsiteX1" fmla="*/ 512590 w 1280786"/>
              <a:gd name="connsiteY1" fmla="*/ 364351 h 434973"/>
              <a:gd name="connsiteX2" fmla="*/ 772054 w 1280786"/>
              <a:gd name="connsiteY2" fmla="*/ 72606 h 434973"/>
              <a:gd name="connsiteX3" fmla="*/ 1280786 w 1280786"/>
              <a:gd name="connsiteY3" fmla="*/ 210 h 434973"/>
              <a:gd name="connsiteX0" fmla="*/ 0 w 1280786"/>
              <a:gd name="connsiteY0" fmla="*/ 435152 h 435152"/>
              <a:gd name="connsiteX1" fmla="*/ 512590 w 1280786"/>
              <a:gd name="connsiteY1" fmla="*/ 364530 h 435152"/>
              <a:gd name="connsiteX2" fmla="*/ 772054 w 1280786"/>
              <a:gd name="connsiteY2" fmla="*/ 72785 h 435152"/>
              <a:gd name="connsiteX3" fmla="*/ 1280786 w 1280786"/>
              <a:gd name="connsiteY3" fmla="*/ 389 h 435152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786" h="434767">
                <a:moveTo>
                  <a:pt x="0" y="434767"/>
                </a:moveTo>
                <a:cubicBezTo>
                  <a:pt x="258613" y="434739"/>
                  <a:pt x="383914" y="424540"/>
                  <a:pt x="512590" y="364145"/>
                </a:cubicBezTo>
                <a:cubicBezTo>
                  <a:pt x="641266" y="303751"/>
                  <a:pt x="644021" y="133090"/>
                  <a:pt x="772054" y="72400"/>
                </a:cubicBezTo>
                <a:cubicBezTo>
                  <a:pt x="900087" y="11710"/>
                  <a:pt x="1023472" y="-235"/>
                  <a:pt x="1280786" y="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913848"/>
              </p:ext>
            </p:extLst>
          </p:nvPr>
        </p:nvGraphicFramePr>
        <p:xfrm>
          <a:off x="374657" y="1847904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" name="Triângulo isósceles 10"/>
          <p:cNvSpPr/>
          <p:nvPr/>
        </p:nvSpPr>
        <p:spPr>
          <a:xfrm rot="10800000" flipH="1" flipV="1">
            <a:off x="1203038" y="173276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Triângulo isósceles 11"/>
          <p:cNvSpPr/>
          <p:nvPr/>
        </p:nvSpPr>
        <p:spPr>
          <a:xfrm rot="5400000" flipH="1">
            <a:off x="2161619" y="2692145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Forma livre 12"/>
          <p:cNvSpPr/>
          <p:nvPr/>
        </p:nvSpPr>
        <p:spPr>
          <a:xfrm>
            <a:off x="374656" y="2018969"/>
            <a:ext cx="1797819" cy="726318"/>
          </a:xfrm>
          <a:custGeom>
            <a:avLst/>
            <a:gdLst>
              <a:gd name="connsiteX0" fmla="*/ 0 w 1290638"/>
              <a:gd name="connsiteY0" fmla="*/ 476250 h 518901"/>
              <a:gd name="connsiteX1" fmla="*/ 471488 w 1290638"/>
              <a:gd name="connsiteY1" fmla="*/ 481013 h 518901"/>
              <a:gd name="connsiteX2" fmla="*/ 719138 w 1290638"/>
              <a:gd name="connsiteY2" fmla="*/ 71438 h 518901"/>
              <a:gd name="connsiteX3" fmla="*/ 1290638 w 1290638"/>
              <a:gd name="connsiteY3" fmla="*/ 0 h 518901"/>
              <a:gd name="connsiteX0" fmla="*/ 0 w 1285875"/>
              <a:gd name="connsiteY0" fmla="*/ 504825 h 533664"/>
              <a:gd name="connsiteX1" fmla="*/ 466725 w 1285875"/>
              <a:gd name="connsiteY1" fmla="*/ 481013 h 533664"/>
              <a:gd name="connsiteX2" fmla="*/ 714375 w 1285875"/>
              <a:gd name="connsiteY2" fmla="*/ 71438 h 533664"/>
              <a:gd name="connsiteX3" fmla="*/ 1285875 w 1285875"/>
              <a:gd name="connsiteY3" fmla="*/ 0 h 533664"/>
              <a:gd name="connsiteX0" fmla="*/ 0 w 1285875"/>
              <a:gd name="connsiteY0" fmla="*/ 504825 h 518661"/>
              <a:gd name="connsiteX1" fmla="*/ 466725 w 1285875"/>
              <a:gd name="connsiteY1" fmla="*/ 481013 h 518661"/>
              <a:gd name="connsiteX2" fmla="*/ 714375 w 1285875"/>
              <a:gd name="connsiteY2" fmla="*/ 71438 h 518661"/>
              <a:gd name="connsiteX3" fmla="*/ 1285875 w 1285875"/>
              <a:gd name="connsiteY3" fmla="*/ 0 h 518661"/>
              <a:gd name="connsiteX0" fmla="*/ 0 w 1285875"/>
              <a:gd name="connsiteY0" fmla="*/ 504825 h 504825"/>
              <a:gd name="connsiteX1" fmla="*/ 490537 w 1285875"/>
              <a:gd name="connsiteY1" fmla="*/ 452438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4825"/>
              <a:gd name="connsiteX1" fmla="*/ 512590 w 1285875"/>
              <a:gd name="connsiteY1" fmla="*/ 426525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5061"/>
              <a:gd name="connsiteX1" fmla="*/ 512590 w 1285875"/>
              <a:gd name="connsiteY1" fmla="*/ 426525 h 505061"/>
              <a:gd name="connsiteX2" fmla="*/ 714375 w 1285875"/>
              <a:gd name="connsiteY2" fmla="*/ 71438 h 505061"/>
              <a:gd name="connsiteX3" fmla="*/ 1285875 w 1285875"/>
              <a:gd name="connsiteY3" fmla="*/ 0 h 505061"/>
              <a:gd name="connsiteX0" fmla="*/ 0 w 1285875"/>
              <a:gd name="connsiteY0" fmla="*/ 504825 h 505300"/>
              <a:gd name="connsiteX1" fmla="*/ 512590 w 1285875"/>
              <a:gd name="connsiteY1" fmla="*/ 434203 h 505300"/>
              <a:gd name="connsiteX2" fmla="*/ 714375 w 1285875"/>
              <a:gd name="connsiteY2" fmla="*/ 71438 h 505300"/>
              <a:gd name="connsiteX3" fmla="*/ 1285875 w 1285875"/>
              <a:gd name="connsiteY3" fmla="*/ 0 h 505300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6127 h 506618"/>
              <a:gd name="connsiteX1" fmla="*/ 512590 w 1285875"/>
              <a:gd name="connsiteY1" fmla="*/ 435505 h 506618"/>
              <a:gd name="connsiteX2" fmla="*/ 770358 w 1285875"/>
              <a:gd name="connsiteY2" fmla="*/ 70820 h 506618"/>
              <a:gd name="connsiteX3" fmla="*/ 1285875 w 1285875"/>
              <a:gd name="connsiteY3" fmla="*/ 1302 h 506618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5456 h 505947"/>
              <a:gd name="connsiteX1" fmla="*/ 512590 w 1285875"/>
              <a:gd name="connsiteY1" fmla="*/ 434834 h 505947"/>
              <a:gd name="connsiteX2" fmla="*/ 770358 w 1285875"/>
              <a:gd name="connsiteY2" fmla="*/ 70149 h 505947"/>
              <a:gd name="connsiteX3" fmla="*/ 1285875 w 1285875"/>
              <a:gd name="connsiteY3" fmla="*/ 631 h 505947"/>
              <a:gd name="connsiteX0" fmla="*/ 0 w 1285875"/>
              <a:gd name="connsiteY0" fmla="*/ 505456 h 505457"/>
              <a:gd name="connsiteX1" fmla="*/ 512590 w 1285875"/>
              <a:gd name="connsiteY1" fmla="*/ 434834 h 505457"/>
              <a:gd name="connsiteX2" fmla="*/ 770358 w 1285875"/>
              <a:gd name="connsiteY2" fmla="*/ 70149 h 505457"/>
              <a:gd name="connsiteX3" fmla="*/ 1285875 w 1285875"/>
              <a:gd name="connsiteY3" fmla="*/ 631 h 505457"/>
              <a:gd name="connsiteX0" fmla="*/ 0 w 1280786"/>
              <a:gd name="connsiteY0" fmla="*/ 462622 h 462623"/>
              <a:gd name="connsiteX1" fmla="*/ 512590 w 1280786"/>
              <a:gd name="connsiteY1" fmla="*/ 392000 h 462623"/>
              <a:gd name="connsiteX2" fmla="*/ 770358 w 1280786"/>
              <a:gd name="connsiteY2" fmla="*/ 27315 h 462623"/>
              <a:gd name="connsiteX3" fmla="*/ 1280786 w 1280786"/>
              <a:gd name="connsiteY3" fmla="*/ 27859 h 462623"/>
              <a:gd name="connsiteX0" fmla="*/ 0 w 1280786"/>
              <a:gd name="connsiteY0" fmla="*/ 434973 h 434973"/>
              <a:gd name="connsiteX1" fmla="*/ 512590 w 1280786"/>
              <a:gd name="connsiteY1" fmla="*/ 364351 h 434973"/>
              <a:gd name="connsiteX2" fmla="*/ 772054 w 1280786"/>
              <a:gd name="connsiteY2" fmla="*/ 72606 h 434973"/>
              <a:gd name="connsiteX3" fmla="*/ 1280786 w 1280786"/>
              <a:gd name="connsiteY3" fmla="*/ 210 h 434973"/>
              <a:gd name="connsiteX0" fmla="*/ 0 w 1280786"/>
              <a:gd name="connsiteY0" fmla="*/ 435152 h 435152"/>
              <a:gd name="connsiteX1" fmla="*/ 512590 w 1280786"/>
              <a:gd name="connsiteY1" fmla="*/ 364530 h 435152"/>
              <a:gd name="connsiteX2" fmla="*/ 772054 w 1280786"/>
              <a:gd name="connsiteY2" fmla="*/ 72785 h 435152"/>
              <a:gd name="connsiteX3" fmla="*/ 1280786 w 1280786"/>
              <a:gd name="connsiteY3" fmla="*/ 389 h 435152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786" h="434767">
                <a:moveTo>
                  <a:pt x="0" y="434767"/>
                </a:moveTo>
                <a:cubicBezTo>
                  <a:pt x="258613" y="434739"/>
                  <a:pt x="383914" y="424540"/>
                  <a:pt x="512590" y="364145"/>
                </a:cubicBezTo>
                <a:cubicBezTo>
                  <a:pt x="641266" y="303751"/>
                  <a:pt x="644021" y="133090"/>
                  <a:pt x="772054" y="72400"/>
                </a:cubicBezTo>
                <a:cubicBezTo>
                  <a:pt x="900087" y="11710"/>
                  <a:pt x="1023472" y="-235"/>
                  <a:pt x="1280786" y="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037304"/>
              </p:ext>
            </p:extLst>
          </p:nvPr>
        </p:nvGraphicFramePr>
        <p:xfrm>
          <a:off x="4766012" y="1839968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5" name="Triângulo isósceles 14"/>
          <p:cNvSpPr/>
          <p:nvPr/>
        </p:nvSpPr>
        <p:spPr>
          <a:xfrm rot="10800000" flipH="1" flipV="1">
            <a:off x="5594393" y="1724825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Triângulo isósceles 15"/>
          <p:cNvSpPr/>
          <p:nvPr/>
        </p:nvSpPr>
        <p:spPr>
          <a:xfrm rot="5400000" flipH="1">
            <a:off x="6552974" y="2684209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Forma livre 16"/>
          <p:cNvSpPr/>
          <p:nvPr/>
        </p:nvSpPr>
        <p:spPr>
          <a:xfrm>
            <a:off x="4772114" y="1860250"/>
            <a:ext cx="1771650" cy="882650"/>
          </a:xfrm>
          <a:custGeom>
            <a:avLst/>
            <a:gdLst>
              <a:gd name="connsiteX0" fmla="*/ 0 w 1771650"/>
              <a:gd name="connsiteY0" fmla="*/ 876300 h 882650"/>
              <a:gd name="connsiteX1" fmla="*/ 889000 w 1771650"/>
              <a:gd name="connsiteY1" fmla="*/ 882650 h 882650"/>
              <a:gd name="connsiteX2" fmla="*/ 1771650 w 1771650"/>
              <a:gd name="connsiteY2" fmla="*/ 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1650" h="882650">
                <a:moveTo>
                  <a:pt x="0" y="876300"/>
                </a:moveTo>
                <a:lnTo>
                  <a:pt x="889000" y="882650"/>
                </a:lnTo>
                <a:lnTo>
                  <a:pt x="177165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182753"/>
              </p:ext>
            </p:extLst>
          </p:nvPr>
        </p:nvGraphicFramePr>
        <p:xfrm>
          <a:off x="6960736" y="1838025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Triângulo isósceles 18"/>
          <p:cNvSpPr/>
          <p:nvPr/>
        </p:nvSpPr>
        <p:spPr>
          <a:xfrm rot="10800000" flipH="1" flipV="1">
            <a:off x="7789117" y="1722882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Triângulo isósceles 19"/>
          <p:cNvSpPr/>
          <p:nvPr/>
        </p:nvSpPr>
        <p:spPr>
          <a:xfrm rot="5400000" flipH="1">
            <a:off x="8747698" y="2682266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Forma livre 20"/>
          <p:cNvSpPr/>
          <p:nvPr/>
        </p:nvSpPr>
        <p:spPr>
          <a:xfrm>
            <a:off x="6973188" y="1858307"/>
            <a:ext cx="1765300" cy="990600"/>
          </a:xfrm>
          <a:custGeom>
            <a:avLst/>
            <a:gdLst>
              <a:gd name="connsiteX0" fmla="*/ 0 w 1771650"/>
              <a:gd name="connsiteY0" fmla="*/ 876300 h 882650"/>
              <a:gd name="connsiteX1" fmla="*/ 889000 w 1771650"/>
              <a:gd name="connsiteY1" fmla="*/ 882650 h 882650"/>
              <a:gd name="connsiteX2" fmla="*/ 1771650 w 1771650"/>
              <a:gd name="connsiteY2" fmla="*/ 0 h 882650"/>
              <a:gd name="connsiteX0" fmla="*/ 0 w 1765300"/>
              <a:gd name="connsiteY0" fmla="*/ 990600 h 990600"/>
              <a:gd name="connsiteX1" fmla="*/ 882650 w 1765300"/>
              <a:gd name="connsiteY1" fmla="*/ 882650 h 990600"/>
              <a:gd name="connsiteX2" fmla="*/ 1765300 w 1765300"/>
              <a:gd name="connsiteY2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5300" h="990600">
                <a:moveTo>
                  <a:pt x="0" y="990600"/>
                </a:moveTo>
                <a:lnTo>
                  <a:pt x="882650" y="882650"/>
                </a:lnTo>
                <a:lnTo>
                  <a:pt x="176530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21"/>
          <p:cNvGrpSpPr/>
          <p:nvPr/>
        </p:nvGrpSpPr>
        <p:grpSpPr>
          <a:xfrm>
            <a:off x="2233619" y="1949871"/>
            <a:ext cx="332461" cy="1587449"/>
            <a:chOff x="2233619" y="1949871"/>
            <a:chExt cx="332461" cy="1587449"/>
          </a:xfrm>
        </p:grpSpPr>
        <p:sp>
          <p:nvSpPr>
            <p:cNvPr id="23" name="Retângulo 22"/>
            <p:cNvSpPr/>
            <p:nvPr/>
          </p:nvSpPr>
          <p:spPr>
            <a:xfrm>
              <a:off x="2233619" y="1949871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2233619" y="2309458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2233619" y="3028632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2233619" y="2669045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2233619" y="3388220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42195" y="1944418"/>
            <a:ext cx="332461" cy="1587449"/>
            <a:chOff x="2233619" y="1949871"/>
            <a:chExt cx="332461" cy="1587449"/>
          </a:xfrm>
        </p:grpSpPr>
        <p:sp>
          <p:nvSpPr>
            <p:cNvPr id="29" name="Retângulo 28"/>
            <p:cNvSpPr/>
            <p:nvPr/>
          </p:nvSpPr>
          <p:spPr>
            <a:xfrm>
              <a:off x="2233619" y="1949871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2233619" y="2309458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2233619" y="3028632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2233619" y="2669045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2233619" y="3388220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4435709" y="1952420"/>
            <a:ext cx="332461" cy="1587449"/>
            <a:chOff x="2233619" y="1949871"/>
            <a:chExt cx="332461" cy="1587449"/>
          </a:xfrm>
        </p:grpSpPr>
        <p:sp>
          <p:nvSpPr>
            <p:cNvPr id="35" name="Retângulo 34"/>
            <p:cNvSpPr/>
            <p:nvPr/>
          </p:nvSpPr>
          <p:spPr>
            <a:xfrm>
              <a:off x="2233619" y="1949871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2233619" y="2309458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2233619" y="3028632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2233619" y="2669045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2233619" y="3388220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6640727" y="1945277"/>
            <a:ext cx="332461" cy="1587449"/>
            <a:chOff x="2233619" y="1949871"/>
            <a:chExt cx="332461" cy="1587449"/>
          </a:xfrm>
        </p:grpSpPr>
        <p:sp>
          <p:nvSpPr>
            <p:cNvPr id="41" name="Retângulo 40"/>
            <p:cNvSpPr/>
            <p:nvPr/>
          </p:nvSpPr>
          <p:spPr>
            <a:xfrm>
              <a:off x="2233619" y="1949871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2233619" y="2309458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2233619" y="3028632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2233619" y="2669045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2233619" y="3388220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Retângulo 45"/>
          <p:cNvSpPr/>
          <p:nvPr/>
        </p:nvSpPr>
        <p:spPr>
          <a:xfrm>
            <a:off x="367511" y="1216766"/>
            <a:ext cx="181210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Logística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561602" y="1216766"/>
            <a:ext cx="181210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Tangente hiperbólica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755693" y="1216766"/>
            <a:ext cx="181210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ReLu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949784" y="1216766"/>
            <a:ext cx="181210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PReLu</a:t>
            </a:r>
            <a:endParaRPr lang="pt-BR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tângulo 49"/>
              <p:cNvSpPr/>
              <p:nvPr/>
            </p:nvSpPr>
            <p:spPr>
              <a:xfrm>
                <a:off x="375077" y="3682989"/>
                <a:ext cx="1812108" cy="339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y</m:t>
                      </m:r>
                      <m: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13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3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3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pt-BR" sz="13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Retângulo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77" y="3682989"/>
                <a:ext cx="1812108" cy="339061"/>
              </a:xfrm>
              <a:prstGeom prst="rect">
                <a:avLst/>
              </a:prstGeom>
              <a:blipFill rotWithShape="1">
                <a:blip r:embed="rId2"/>
                <a:stretch>
                  <a:fillRect t="-3571" b="-232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tângulo 50"/>
              <p:cNvSpPr/>
              <p:nvPr/>
            </p:nvSpPr>
            <p:spPr>
              <a:xfrm>
                <a:off x="2561602" y="3682989"/>
                <a:ext cx="1812108" cy="339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y</m:t>
                      </m:r>
                      <m: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𝑡𝑎𝑛h</m:t>
                      </m:r>
                      <m:d>
                        <m:dPr>
                          <m:ctrlP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𝑠𝑒𝑛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13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⁡(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1" name="Retângul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602" y="3682989"/>
                <a:ext cx="1812108" cy="339061"/>
              </a:xfrm>
              <a:prstGeom prst="rect">
                <a:avLst/>
              </a:prstGeom>
              <a:blipFill rotWithShape="1">
                <a:blip r:embed="rId3"/>
                <a:stretch>
                  <a:fillRect t="-12500" b="-33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tângulo 51"/>
              <p:cNvSpPr/>
              <p:nvPr/>
            </p:nvSpPr>
            <p:spPr>
              <a:xfrm>
                <a:off x="4755693" y="3682989"/>
                <a:ext cx="1812108" cy="339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y</m:t>
                      </m:r>
                      <m: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𝑚𝑎𝑥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⁡(0,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𝑣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2" name="Retângul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693" y="3682989"/>
                <a:ext cx="1812108" cy="33906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tângulo 52"/>
              <p:cNvSpPr/>
              <p:nvPr/>
            </p:nvSpPr>
            <p:spPr>
              <a:xfrm>
                <a:off x="6949784" y="3682989"/>
                <a:ext cx="1812108" cy="339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y</m:t>
                      </m:r>
                      <m: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𝑚𝑎𝑥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⁡(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𝑎𝑣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𝑣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1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Retângul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784" y="3682989"/>
                <a:ext cx="1812108" cy="33906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tângulo 53"/>
          <p:cNvSpPr/>
          <p:nvPr/>
        </p:nvSpPr>
        <p:spPr>
          <a:xfrm>
            <a:off x="6678974" y="4001139"/>
            <a:ext cx="2088197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>
                <a:solidFill>
                  <a:schemeClr val="tx1"/>
                </a:solidFill>
              </a:rPr>
              <a:t>Se </a:t>
            </a:r>
            <a:r>
              <a:rPr lang="pt-BR" sz="1100" i="1" dirty="0" smtClean="0">
                <a:solidFill>
                  <a:schemeClr val="tx1"/>
                </a:solidFill>
              </a:rPr>
              <a:t>a</a:t>
            </a:r>
            <a:r>
              <a:rPr lang="pt-BR" sz="1100" dirty="0" smtClean="0">
                <a:solidFill>
                  <a:schemeClr val="tx1"/>
                </a:solidFill>
              </a:rPr>
              <a:t>=0,01 </a:t>
            </a:r>
            <a:r>
              <a:rPr lang="pt-B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Leak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ReLu</a:t>
            </a:r>
            <a:endParaRPr lang="pt-B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07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</a:t>
            </a:r>
            <a:r>
              <a:rPr lang="pt-BR" dirty="0" err="1" smtClean="0"/>
              <a:t>pooling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aphicFrame>
        <p:nvGraphicFramePr>
          <p:cNvPr id="66" name="Tabela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214730"/>
              </p:ext>
            </p:extLst>
          </p:nvPr>
        </p:nvGraphicFramePr>
        <p:xfrm>
          <a:off x="1694235" y="935165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0,9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7" name="Tabela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226395"/>
              </p:ext>
            </p:extLst>
          </p:nvPr>
        </p:nvGraphicFramePr>
        <p:xfrm>
          <a:off x="1684537" y="3093617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0,9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8" name="Tabela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940221"/>
              </p:ext>
            </p:extLst>
          </p:nvPr>
        </p:nvGraphicFramePr>
        <p:xfrm>
          <a:off x="6742611" y="3459843"/>
          <a:ext cx="732452" cy="73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9" name="Tabela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546750"/>
              </p:ext>
            </p:extLst>
          </p:nvPr>
        </p:nvGraphicFramePr>
        <p:xfrm>
          <a:off x="6742611" y="1301391"/>
          <a:ext cx="732452" cy="73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0,7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0" name="Retângulo 69"/>
          <p:cNvSpPr/>
          <p:nvPr/>
        </p:nvSpPr>
        <p:spPr>
          <a:xfrm>
            <a:off x="4212494" y="1331242"/>
            <a:ext cx="1483396" cy="672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Max-</a:t>
            </a:r>
            <a:r>
              <a:rPr lang="pt-BR" sz="1200" b="1" dirty="0" err="1" smtClean="0">
                <a:solidFill>
                  <a:schemeClr val="tx1"/>
                </a:solidFill>
              </a:rPr>
              <a:t>pooling</a:t>
            </a:r>
            <a:endParaRPr lang="pt-BR" sz="1200" b="1" dirty="0" smtClean="0">
              <a:solidFill>
                <a:schemeClr val="tx1"/>
              </a:solidFill>
            </a:endParaRPr>
          </a:p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(2 x 2)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4207645" y="3489694"/>
            <a:ext cx="1483396" cy="672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err="1" smtClean="0">
                <a:solidFill>
                  <a:schemeClr val="tx1"/>
                </a:solidFill>
              </a:rPr>
              <a:t>Average-pooling</a:t>
            </a:r>
            <a:endParaRPr lang="pt-BR" sz="1200" b="1" dirty="0" smtClean="0">
              <a:solidFill>
                <a:schemeClr val="tx1"/>
              </a:solidFill>
            </a:endParaRPr>
          </a:p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(2 x 2)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72" name="Cubo 71"/>
          <p:cNvSpPr/>
          <p:nvPr/>
        </p:nvSpPr>
        <p:spPr>
          <a:xfrm rot="16200000">
            <a:off x="1395726" y="643037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73" name="Conector de seta reta 72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73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/>
          <p:cNvSpPr txBox="1"/>
          <p:nvPr/>
        </p:nvSpPr>
        <p:spPr>
          <a:xfrm>
            <a:off x="2259065" y="2421453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76" name="CaixaDeTexto 75"/>
          <p:cNvSpPr txBox="1"/>
          <p:nvPr/>
        </p:nvSpPr>
        <p:spPr>
          <a:xfrm>
            <a:off x="1077956" y="1233296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1255551" y="2259170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78" name="Conector de seta reta 77"/>
          <p:cNvCxnSpPr/>
          <p:nvPr/>
        </p:nvCxnSpPr>
        <p:spPr>
          <a:xfrm>
            <a:off x="1691103" y="2472069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upo 78"/>
          <p:cNvGrpSpPr/>
          <p:nvPr/>
        </p:nvGrpSpPr>
        <p:grpSpPr>
          <a:xfrm>
            <a:off x="1403889" y="636618"/>
            <a:ext cx="283964" cy="1770010"/>
            <a:chOff x="1764506" y="627534"/>
            <a:chExt cx="283964" cy="1770010"/>
          </a:xfrm>
        </p:grpSpPr>
        <p:cxnSp>
          <p:nvCxnSpPr>
            <p:cNvPr id="80" name="Conector reto 79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upo 83"/>
          <p:cNvGrpSpPr/>
          <p:nvPr/>
        </p:nvGrpSpPr>
        <p:grpSpPr>
          <a:xfrm rot="16200000" flipV="1">
            <a:off x="2135469" y="-106405"/>
            <a:ext cx="283964" cy="1770010"/>
            <a:chOff x="1764506" y="627534"/>
            <a:chExt cx="283964" cy="1770010"/>
          </a:xfrm>
        </p:grpSpPr>
        <p:cxnSp>
          <p:nvCxnSpPr>
            <p:cNvPr id="85" name="Conector reto 84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Conector reto 88"/>
          <p:cNvCxnSpPr/>
          <p:nvPr/>
        </p:nvCxnSpPr>
        <p:spPr>
          <a:xfrm flipH="1" flipV="1">
            <a:off x="1403889" y="644357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/>
          <p:cNvCxnSpPr/>
          <p:nvPr/>
        </p:nvCxnSpPr>
        <p:spPr>
          <a:xfrm flipH="1" flipV="1">
            <a:off x="1399242" y="210832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 flipH="1" flipV="1">
            <a:off x="1408035" y="174451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 flipH="1" flipV="1">
            <a:off x="1408035" y="138070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/>
          <p:nvPr/>
        </p:nvCxnSpPr>
        <p:spPr>
          <a:xfrm flipH="1" flipV="1">
            <a:off x="1403889" y="101689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upo 93"/>
          <p:cNvGrpSpPr/>
          <p:nvPr/>
        </p:nvGrpSpPr>
        <p:grpSpPr>
          <a:xfrm rot="16200000" flipV="1">
            <a:off x="2131320" y="-91045"/>
            <a:ext cx="296007" cy="1747339"/>
            <a:chOff x="1912259" y="787673"/>
            <a:chExt cx="296007" cy="1747339"/>
          </a:xfrm>
        </p:grpSpPr>
        <p:cxnSp>
          <p:nvCxnSpPr>
            <p:cNvPr id="95" name="Conector reto 94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to 95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to 96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Conector de seta reta 99"/>
          <p:cNvCxnSpPr/>
          <p:nvPr/>
        </p:nvCxnSpPr>
        <p:spPr>
          <a:xfrm flipV="1">
            <a:off x="1330910" y="643412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ubo 100"/>
          <p:cNvSpPr/>
          <p:nvPr/>
        </p:nvSpPr>
        <p:spPr>
          <a:xfrm rot="16200000">
            <a:off x="1395726" y="2801489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02" name="Conector de seta reta 101"/>
          <p:cNvCxnSpPr/>
          <p:nvPr/>
        </p:nvCxnSpPr>
        <p:spPr>
          <a:xfrm>
            <a:off x="1355846" y="4330207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de seta reta 102"/>
          <p:cNvCxnSpPr/>
          <p:nvPr/>
        </p:nvCxnSpPr>
        <p:spPr>
          <a:xfrm>
            <a:off x="1355846" y="4330207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/>
          <p:cNvSpPr txBox="1"/>
          <p:nvPr/>
        </p:nvSpPr>
        <p:spPr>
          <a:xfrm>
            <a:off x="2259065" y="4579905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05" name="CaixaDeTexto 104"/>
          <p:cNvSpPr txBox="1"/>
          <p:nvPr/>
        </p:nvSpPr>
        <p:spPr>
          <a:xfrm>
            <a:off x="1077956" y="3391748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06" name="CaixaDeTexto 105"/>
          <p:cNvSpPr txBox="1"/>
          <p:nvPr/>
        </p:nvSpPr>
        <p:spPr>
          <a:xfrm>
            <a:off x="1255551" y="4417622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107" name="Conector de seta reta 106"/>
          <p:cNvCxnSpPr/>
          <p:nvPr/>
        </p:nvCxnSpPr>
        <p:spPr>
          <a:xfrm>
            <a:off x="1691103" y="4630521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upo 107"/>
          <p:cNvGrpSpPr/>
          <p:nvPr/>
        </p:nvGrpSpPr>
        <p:grpSpPr>
          <a:xfrm>
            <a:off x="1403889" y="2795070"/>
            <a:ext cx="283964" cy="1770010"/>
            <a:chOff x="1764506" y="627534"/>
            <a:chExt cx="283964" cy="1770010"/>
          </a:xfrm>
        </p:grpSpPr>
        <p:cxnSp>
          <p:nvCxnSpPr>
            <p:cNvPr id="109" name="Conector reto 108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upo 112"/>
          <p:cNvGrpSpPr/>
          <p:nvPr/>
        </p:nvGrpSpPr>
        <p:grpSpPr>
          <a:xfrm rot="16200000" flipV="1">
            <a:off x="2135469" y="2052047"/>
            <a:ext cx="283964" cy="1770010"/>
            <a:chOff x="1764506" y="627534"/>
            <a:chExt cx="283964" cy="1770010"/>
          </a:xfrm>
        </p:grpSpPr>
        <p:cxnSp>
          <p:nvCxnSpPr>
            <p:cNvPr id="114" name="Conector reto 113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to 114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to 115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to 116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Conector reto 117"/>
          <p:cNvCxnSpPr/>
          <p:nvPr/>
        </p:nvCxnSpPr>
        <p:spPr>
          <a:xfrm flipH="1" flipV="1">
            <a:off x="1403889" y="2802809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/>
          <p:cNvCxnSpPr/>
          <p:nvPr/>
        </p:nvCxnSpPr>
        <p:spPr>
          <a:xfrm flipH="1" flipV="1">
            <a:off x="1399242" y="426678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/>
          <p:nvPr/>
        </p:nvCxnSpPr>
        <p:spPr>
          <a:xfrm flipH="1" flipV="1">
            <a:off x="1408035" y="390297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 flipH="1" flipV="1">
            <a:off x="1408035" y="353916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/>
          <p:cNvCxnSpPr/>
          <p:nvPr/>
        </p:nvCxnSpPr>
        <p:spPr>
          <a:xfrm flipH="1" flipV="1">
            <a:off x="1403889" y="317535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upo 122"/>
          <p:cNvGrpSpPr/>
          <p:nvPr/>
        </p:nvGrpSpPr>
        <p:grpSpPr>
          <a:xfrm rot="16200000" flipV="1">
            <a:off x="2131320" y="2067407"/>
            <a:ext cx="296007" cy="1747339"/>
            <a:chOff x="1912259" y="787673"/>
            <a:chExt cx="296007" cy="1747339"/>
          </a:xfrm>
        </p:grpSpPr>
        <p:cxnSp>
          <p:nvCxnSpPr>
            <p:cNvPr id="124" name="Conector reto 123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to 127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Conector de seta reta 128"/>
          <p:cNvCxnSpPr/>
          <p:nvPr/>
        </p:nvCxnSpPr>
        <p:spPr>
          <a:xfrm flipV="1">
            <a:off x="1330910" y="2801864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upo 129"/>
          <p:cNvGrpSpPr/>
          <p:nvPr/>
        </p:nvGrpSpPr>
        <p:grpSpPr>
          <a:xfrm>
            <a:off x="6292793" y="3159073"/>
            <a:ext cx="1773252" cy="1379746"/>
            <a:chOff x="6546477" y="3159073"/>
            <a:chExt cx="1773252" cy="1379746"/>
          </a:xfrm>
        </p:grpSpPr>
        <p:sp>
          <p:nvSpPr>
            <p:cNvPr id="131" name="CaixaDeTexto 130"/>
            <p:cNvSpPr txBox="1"/>
            <p:nvPr/>
          </p:nvSpPr>
          <p:spPr>
            <a:xfrm>
              <a:off x="7802618" y="3688580"/>
              <a:ext cx="517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H/2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132" name="Cubo 131"/>
            <p:cNvSpPr/>
            <p:nvPr/>
          </p:nvSpPr>
          <p:spPr>
            <a:xfrm rot="16200000">
              <a:off x="6702670" y="3165919"/>
              <a:ext cx="1032009" cy="1022313"/>
            </a:xfrm>
            <a:prstGeom prst="cube">
              <a:avLst>
                <a:gd name="adj" fmla="val 284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cxnSp>
          <p:nvCxnSpPr>
            <p:cNvPr id="133" name="Conector de seta reta 132"/>
            <p:cNvCxnSpPr/>
            <p:nvPr/>
          </p:nvCxnSpPr>
          <p:spPr>
            <a:xfrm>
              <a:off x="6644855" y="3946602"/>
              <a:ext cx="304800" cy="304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CaixaDeTexto 133"/>
            <p:cNvSpPr txBox="1"/>
            <p:nvPr/>
          </p:nvSpPr>
          <p:spPr>
            <a:xfrm>
              <a:off x="7122557" y="4261820"/>
              <a:ext cx="4860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W/2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135" name="CaixaDeTexto 134"/>
            <p:cNvSpPr txBox="1"/>
            <p:nvPr/>
          </p:nvSpPr>
          <p:spPr>
            <a:xfrm>
              <a:off x="6546477" y="4039191"/>
              <a:ext cx="280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i="1" dirty="0" smtClean="0">
                  <a:latin typeface="Cambria Math" pitchFamily="18" charset="0"/>
                  <a:ea typeface="Cambria Math" pitchFamily="18" charset="0"/>
                </a:rPr>
                <a:t>D</a:t>
              </a:r>
              <a:endParaRPr lang="pt-BR" sz="1400" i="1" dirty="0">
                <a:latin typeface="Cambria Math" pitchFamily="18" charset="0"/>
                <a:ea typeface="Cambria Math" pitchFamily="18" charset="0"/>
              </a:endParaRPr>
            </a:p>
          </p:txBody>
        </p:sp>
        <p:cxnSp>
          <p:nvCxnSpPr>
            <p:cNvPr id="136" name="Conector de seta reta 135"/>
            <p:cNvCxnSpPr/>
            <p:nvPr/>
          </p:nvCxnSpPr>
          <p:spPr>
            <a:xfrm>
              <a:off x="7000621" y="4265867"/>
              <a:ext cx="72921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to 136"/>
            <p:cNvCxnSpPr/>
            <p:nvPr/>
          </p:nvCxnSpPr>
          <p:spPr>
            <a:xfrm>
              <a:off x="6803717" y="3259073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to 137"/>
            <p:cNvCxnSpPr/>
            <p:nvPr/>
          </p:nvCxnSpPr>
          <p:spPr>
            <a:xfrm>
              <a:off x="6898173" y="3357076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to 138"/>
            <p:cNvCxnSpPr/>
            <p:nvPr/>
          </p:nvCxnSpPr>
          <p:spPr>
            <a:xfrm>
              <a:off x="6709261" y="3161070"/>
              <a:ext cx="0" cy="7413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to 139"/>
            <p:cNvCxnSpPr/>
            <p:nvPr/>
          </p:nvCxnSpPr>
          <p:spPr>
            <a:xfrm>
              <a:off x="6992630" y="3455080"/>
              <a:ext cx="0" cy="7334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reto 140"/>
            <p:cNvCxnSpPr/>
            <p:nvPr/>
          </p:nvCxnSpPr>
          <p:spPr>
            <a:xfrm rot="16200000" flipV="1">
              <a:off x="7267006" y="2979778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reto 141"/>
            <p:cNvCxnSpPr/>
            <p:nvPr/>
          </p:nvCxnSpPr>
          <p:spPr>
            <a:xfrm rot="16200000" flipV="1">
              <a:off x="7169003" y="2885322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to 142"/>
            <p:cNvCxnSpPr/>
            <p:nvPr/>
          </p:nvCxnSpPr>
          <p:spPr>
            <a:xfrm rot="16200000" flipV="1">
              <a:off x="7365009" y="3074234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reto 143"/>
            <p:cNvCxnSpPr/>
            <p:nvPr/>
          </p:nvCxnSpPr>
          <p:spPr>
            <a:xfrm flipH="1">
              <a:off x="6697819" y="3161071"/>
              <a:ext cx="74082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ector reto 144"/>
            <p:cNvCxnSpPr/>
            <p:nvPr/>
          </p:nvCxnSpPr>
          <p:spPr>
            <a:xfrm flipH="1" flipV="1">
              <a:off x="6709261" y="3168809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ctor reto 145"/>
            <p:cNvCxnSpPr/>
            <p:nvPr/>
          </p:nvCxnSpPr>
          <p:spPr>
            <a:xfrm flipH="1" flipV="1">
              <a:off x="6713407" y="3905160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ctor reto 146"/>
            <p:cNvCxnSpPr/>
            <p:nvPr/>
          </p:nvCxnSpPr>
          <p:spPr>
            <a:xfrm flipH="1" flipV="1">
              <a:off x="6709261" y="3541350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to 147"/>
            <p:cNvCxnSpPr/>
            <p:nvPr/>
          </p:nvCxnSpPr>
          <p:spPr>
            <a:xfrm rot="16200000" flipH="1">
              <a:off x="6709103" y="3169789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to 148"/>
            <p:cNvCxnSpPr/>
            <p:nvPr/>
          </p:nvCxnSpPr>
          <p:spPr>
            <a:xfrm rot="16200000" flipH="1">
              <a:off x="7072913" y="3160996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to 149"/>
            <p:cNvCxnSpPr/>
            <p:nvPr/>
          </p:nvCxnSpPr>
          <p:spPr>
            <a:xfrm rot="16200000" flipH="1">
              <a:off x="7436723" y="3160996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de seta reta 150"/>
            <p:cNvCxnSpPr/>
            <p:nvPr/>
          </p:nvCxnSpPr>
          <p:spPr>
            <a:xfrm flipV="1">
              <a:off x="7802618" y="3455081"/>
              <a:ext cx="0" cy="73299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o 151"/>
          <p:cNvGrpSpPr/>
          <p:nvPr/>
        </p:nvGrpSpPr>
        <p:grpSpPr>
          <a:xfrm>
            <a:off x="6292793" y="1001235"/>
            <a:ext cx="1773252" cy="1379746"/>
            <a:chOff x="6440161" y="978755"/>
            <a:chExt cx="1773252" cy="1379746"/>
          </a:xfrm>
        </p:grpSpPr>
        <p:sp>
          <p:nvSpPr>
            <p:cNvPr id="153" name="CaixaDeTexto 152"/>
            <p:cNvSpPr txBox="1"/>
            <p:nvPr/>
          </p:nvSpPr>
          <p:spPr>
            <a:xfrm>
              <a:off x="7696302" y="1498141"/>
              <a:ext cx="517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H/2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154" name="Cubo 153"/>
            <p:cNvSpPr/>
            <p:nvPr/>
          </p:nvSpPr>
          <p:spPr>
            <a:xfrm rot="16200000">
              <a:off x="6596354" y="985601"/>
              <a:ext cx="1032009" cy="1022313"/>
            </a:xfrm>
            <a:prstGeom prst="cube">
              <a:avLst>
                <a:gd name="adj" fmla="val 284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cxnSp>
          <p:nvCxnSpPr>
            <p:cNvPr id="155" name="Conector de seta reta 154"/>
            <p:cNvCxnSpPr/>
            <p:nvPr/>
          </p:nvCxnSpPr>
          <p:spPr>
            <a:xfrm>
              <a:off x="6538539" y="1766284"/>
              <a:ext cx="304800" cy="304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aixaDeTexto 155"/>
            <p:cNvSpPr txBox="1"/>
            <p:nvPr/>
          </p:nvSpPr>
          <p:spPr>
            <a:xfrm>
              <a:off x="7016241" y="2081502"/>
              <a:ext cx="4860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W/2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157" name="CaixaDeTexto 156"/>
            <p:cNvSpPr txBox="1"/>
            <p:nvPr/>
          </p:nvSpPr>
          <p:spPr>
            <a:xfrm>
              <a:off x="6440161" y="1858873"/>
              <a:ext cx="280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i="1" dirty="0" smtClean="0">
                  <a:latin typeface="Cambria Math" pitchFamily="18" charset="0"/>
                  <a:ea typeface="Cambria Math" pitchFamily="18" charset="0"/>
                </a:rPr>
                <a:t>D</a:t>
              </a:r>
              <a:endParaRPr lang="pt-BR" sz="1400" i="1" dirty="0">
                <a:latin typeface="Cambria Math" pitchFamily="18" charset="0"/>
                <a:ea typeface="Cambria Math" pitchFamily="18" charset="0"/>
              </a:endParaRPr>
            </a:p>
          </p:txBody>
        </p:sp>
        <p:cxnSp>
          <p:nvCxnSpPr>
            <p:cNvPr id="158" name="Conector de seta reta 157"/>
            <p:cNvCxnSpPr/>
            <p:nvPr/>
          </p:nvCxnSpPr>
          <p:spPr>
            <a:xfrm>
              <a:off x="6894305" y="2085549"/>
              <a:ext cx="72921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reto 158"/>
            <p:cNvCxnSpPr/>
            <p:nvPr/>
          </p:nvCxnSpPr>
          <p:spPr>
            <a:xfrm>
              <a:off x="6697401" y="1078755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to 159"/>
            <p:cNvCxnSpPr/>
            <p:nvPr/>
          </p:nvCxnSpPr>
          <p:spPr>
            <a:xfrm>
              <a:off x="6791857" y="1176758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to 160"/>
            <p:cNvCxnSpPr/>
            <p:nvPr/>
          </p:nvCxnSpPr>
          <p:spPr>
            <a:xfrm>
              <a:off x="6602945" y="980752"/>
              <a:ext cx="0" cy="7413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to 161"/>
            <p:cNvCxnSpPr/>
            <p:nvPr/>
          </p:nvCxnSpPr>
          <p:spPr>
            <a:xfrm>
              <a:off x="6886314" y="1274762"/>
              <a:ext cx="0" cy="7334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/>
            <p:cNvCxnSpPr/>
            <p:nvPr/>
          </p:nvCxnSpPr>
          <p:spPr>
            <a:xfrm rot="16200000" flipV="1">
              <a:off x="7160690" y="799460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to 163"/>
            <p:cNvCxnSpPr/>
            <p:nvPr/>
          </p:nvCxnSpPr>
          <p:spPr>
            <a:xfrm rot="16200000" flipV="1">
              <a:off x="7062687" y="705004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>
            <a:xfrm rot="16200000" flipV="1">
              <a:off x="7258693" y="893916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>
            <a:xfrm flipH="1">
              <a:off x="6591503" y="980753"/>
              <a:ext cx="74082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>
            <a:xfrm flipH="1" flipV="1">
              <a:off x="6602945" y="98849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>
            <a:xfrm flipH="1" flipV="1">
              <a:off x="6607091" y="172484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to 168"/>
            <p:cNvCxnSpPr/>
            <p:nvPr/>
          </p:nvCxnSpPr>
          <p:spPr>
            <a:xfrm flipH="1" flipV="1">
              <a:off x="6602945" y="136103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to 169"/>
            <p:cNvCxnSpPr/>
            <p:nvPr/>
          </p:nvCxnSpPr>
          <p:spPr>
            <a:xfrm rot="16200000" flipH="1">
              <a:off x="6602787" y="98947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>
            <a:xfrm rot="16200000" flipH="1">
              <a:off x="696659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 reto 171"/>
            <p:cNvCxnSpPr/>
            <p:nvPr/>
          </p:nvCxnSpPr>
          <p:spPr>
            <a:xfrm rot="16200000" flipH="1">
              <a:off x="733040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ector de seta reta 172"/>
            <p:cNvCxnSpPr/>
            <p:nvPr/>
          </p:nvCxnSpPr>
          <p:spPr>
            <a:xfrm flipV="1">
              <a:off x="7696302" y="1274763"/>
              <a:ext cx="0" cy="73299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4" name="Conector de seta reta 173"/>
          <p:cNvCxnSpPr/>
          <p:nvPr/>
        </p:nvCxnSpPr>
        <p:spPr>
          <a:xfrm>
            <a:off x="5695890" y="1667618"/>
            <a:ext cx="7638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de seta reta 174"/>
          <p:cNvCxnSpPr/>
          <p:nvPr/>
        </p:nvCxnSpPr>
        <p:spPr>
          <a:xfrm>
            <a:off x="5695890" y="3826069"/>
            <a:ext cx="7638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de seta reta 175"/>
          <p:cNvCxnSpPr>
            <a:stCxn id="66" idx="3"/>
            <a:endCxn id="70" idx="1"/>
          </p:cNvCxnSpPr>
          <p:nvPr/>
        </p:nvCxnSpPr>
        <p:spPr>
          <a:xfrm>
            <a:off x="3159139" y="1667617"/>
            <a:ext cx="1053355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de seta reta 176"/>
          <p:cNvCxnSpPr/>
          <p:nvPr/>
        </p:nvCxnSpPr>
        <p:spPr>
          <a:xfrm>
            <a:off x="3152758" y="3821578"/>
            <a:ext cx="1050038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0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completamente conectada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João F. Mari – joaofmari.github.io – SIN392 (2023-1)</a:t>
            </a:r>
            <a:endParaRPr lang="pt-BR" dirty="0"/>
          </a:p>
        </p:txBody>
      </p:sp>
      <p:cxnSp>
        <p:nvCxnSpPr>
          <p:cNvPr id="6" name="Conector angulado 5"/>
          <p:cNvCxnSpPr>
            <a:stCxn id="105" idx="2"/>
            <a:endCxn id="48" idx="2"/>
          </p:cNvCxnSpPr>
          <p:nvPr/>
        </p:nvCxnSpPr>
        <p:spPr>
          <a:xfrm rot="16200000" flipH="1">
            <a:off x="3650497" y="3319570"/>
            <a:ext cx="1479995" cy="1014645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angulado 6"/>
          <p:cNvCxnSpPr>
            <a:stCxn id="106" idx="2"/>
            <a:endCxn id="47" idx="2"/>
          </p:cNvCxnSpPr>
          <p:nvPr/>
        </p:nvCxnSpPr>
        <p:spPr>
          <a:xfrm rot="16200000" flipH="1">
            <a:off x="3780763" y="3189424"/>
            <a:ext cx="1074555" cy="1159553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angulado 7"/>
          <p:cNvCxnSpPr>
            <a:stCxn id="109" idx="2"/>
            <a:endCxn id="45" idx="2"/>
          </p:cNvCxnSpPr>
          <p:nvPr/>
        </p:nvCxnSpPr>
        <p:spPr>
          <a:xfrm rot="16200000" flipH="1">
            <a:off x="3911030" y="3059279"/>
            <a:ext cx="669115" cy="1304459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/>
          <p:cNvSpPr/>
          <p:nvPr/>
        </p:nvSpPr>
        <p:spPr>
          <a:xfrm>
            <a:off x="4681769" y="2636007"/>
            <a:ext cx="648096" cy="216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...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6698041" y="1620541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6698041" y="1878572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6698041" y="213660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6698041" y="239463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6698041" y="2652665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6698041" y="2910696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6698041" y="3168727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6698041" y="342675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/>
          <p:cNvCxnSpPr>
            <a:stCxn id="35" idx="6"/>
            <a:endCxn id="10" idx="2"/>
          </p:cNvCxnSpPr>
          <p:nvPr/>
        </p:nvCxnSpPr>
        <p:spPr>
          <a:xfrm>
            <a:off x="5113817" y="1181535"/>
            <a:ext cx="1584224" cy="54700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>
            <a:stCxn id="35" idx="6"/>
            <a:endCxn id="11" idx="2"/>
          </p:cNvCxnSpPr>
          <p:nvPr/>
        </p:nvCxnSpPr>
        <p:spPr>
          <a:xfrm>
            <a:off x="5113817" y="1181535"/>
            <a:ext cx="1584224" cy="8050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>
            <a:stCxn id="35" idx="6"/>
            <a:endCxn id="12" idx="2"/>
          </p:cNvCxnSpPr>
          <p:nvPr/>
        </p:nvCxnSpPr>
        <p:spPr>
          <a:xfrm>
            <a:off x="5113817" y="1181535"/>
            <a:ext cx="1584224" cy="106306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35" idx="6"/>
            <a:endCxn id="13" idx="2"/>
          </p:cNvCxnSpPr>
          <p:nvPr/>
        </p:nvCxnSpPr>
        <p:spPr>
          <a:xfrm>
            <a:off x="5113817" y="1181535"/>
            <a:ext cx="1584224" cy="13210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>
            <a:stCxn id="35" idx="6"/>
            <a:endCxn id="14" idx="2"/>
          </p:cNvCxnSpPr>
          <p:nvPr/>
        </p:nvCxnSpPr>
        <p:spPr>
          <a:xfrm>
            <a:off x="5113817" y="1181535"/>
            <a:ext cx="1584224" cy="157913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35" idx="6"/>
            <a:endCxn id="15" idx="2"/>
          </p:cNvCxnSpPr>
          <p:nvPr/>
        </p:nvCxnSpPr>
        <p:spPr>
          <a:xfrm>
            <a:off x="5113817" y="1181535"/>
            <a:ext cx="1584224" cy="183716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>
            <a:stCxn id="35" idx="6"/>
            <a:endCxn id="16" idx="2"/>
          </p:cNvCxnSpPr>
          <p:nvPr/>
        </p:nvCxnSpPr>
        <p:spPr>
          <a:xfrm>
            <a:off x="5113817" y="1181535"/>
            <a:ext cx="1584224" cy="209519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>
            <a:stCxn id="35" idx="6"/>
            <a:endCxn id="17" idx="2"/>
          </p:cNvCxnSpPr>
          <p:nvPr/>
        </p:nvCxnSpPr>
        <p:spPr>
          <a:xfrm>
            <a:off x="5113817" y="1181535"/>
            <a:ext cx="1584224" cy="23532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>
            <a:stCxn id="45" idx="6"/>
            <a:endCxn id="17" idx="2"/>
          </p:cNvCxnSpPr>
          <p:nvPr/>
        </p:nvCxnSpPr>
        <p:spPr>
          <a:xfrm flipV="1">
            <a:off x="5113817" y="3534754"/>
            <a:ext cx="1584224" cy="51131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>
            <a:stCxn id="45" idx="6"/>
            <a:endCxn id="16" idx="2"/>
          </p:cNvCxnSpPr>
          <p:nvPr/>
        </p:nvCxnSpPr>
        <p:spPr>
          <a:xfrm flipV="1">
            <a:off x="5113817" y="3276727"/>
            <a:ext cx="1584224" cy="76934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>
            <a:stCxn id="45" idx="6"/>
            <a:endCxn id="15" idx="2"/>
          </p:cNvCxnSpPr>
          <p:nvPr/>
        </p:nvCxnSpPr>
        <p:spPr>
          <a:xfrm flipV="1">
            <a:off x="5113817" y="3018696"/>
            <a:ext cx="1584224" cy="10273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45" idx="6"/>
            <a:endCxn id="14" idx="2"/>
          </p:cNvCxnSpPr>
          <p:nvPr/>
        </p:nvCxnSpPr>
        <p:spPr>
          <a:xfrm flipV="1">
            <a:off x="5113817" y="2760665"/>
            <a:ext cx="1584224" cy="12854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>
            <a:stCxn id="13" idx="2"/>
            <a:endCxn id="45" idx="6"/>
          </p:cNvCxnSpPr>
          <p:nvPr/>
        </p:nvCxnSpPr>
        <p:spPr>
          <a:xfrm flipH="1">
            <a:off x="5113817" y="2502634"/>
            <a:ext cx="1584224" cy="154343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2"/>
            <a:endCxn id="45" idx="6"/>
          </p:cNvCxnSpPr>
          <p:nvPr/>
        </p:nvCxnSpPr>
        <p:spPr>
          <a:xfrm flipH="1">
            <a:off x="5113817" y="1728541"/>
            <a:ext cx="1584224" cy="231752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>
            <a:stCxn id="11" idx="2"/>
            <a:endCxn id="45" idx="6"/>
          </p:cNvCxnSpPr>
          <p:nvPr/>
        </p:nvCxnSpPr>
        <p:spPr>
          <a:xfrm flipH="1">
            <a:off x="5113817" y="1986572"/>
            <a:ext cx="1584224" cy="20594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>
            <a:stCxn id="12" idx="2"/>
            <a:endCxn id="45" idx="6"/>
          </p:cNvCxnSpPr>
          <p:nvPr/>
        </p:nvCxnSpPr>
        <p:spPr>
          <a:xfrm flipH="1">
            <a:off x="5113817" y="2244603"/>
            <a:ext cx="1584224" cy="180146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o 33"/>
          <p:cNvGrpSpPr/>
          <p:nvPr/>
        </p:nvGrpSpPr>
        <p:grpSpPr>
          <a:xfrm>
            <a:off x="4894047" y="813123"/>
            <a:ext cx="219770" cy="3861768"/>
            <a:chOff x="5288310" y="771550"/>
            <a:chExt cx="219770" cy="3861768"/>
          </a:xfrm>
        </p:grpSpPr>
        <p:sp>
          <p:nvSpPr>
            <p:cNvPr id="35" name="Elipse 34"/>
            <p:cNvSpPr/>
            <p:nvPr/>
          </p:nvSpPr>
          <p:spPr>
            <a:xfrm>
              <a:off x="5292080" y="1031962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5292080" y="1292374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/>
            <p:cNvSpPr/>
            <p:nvPr/>
          </p:nvSpPr>
          <p:spPr>
            <a:xfrm>
              <a:off x="5292080" y="1552786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5292080" y="1813198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5292080" y="2073610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/>
            <p:cNvSpPr/>
            <p:nvPr/>
          </p:nvSpPr>
          <p:spPr>
            <a:xfrm>
              <a:off x="5292080" y="2334022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Elipse 40"/>
            <p:cNvSpPr/>
            <p:nvPr/>
          </p:nvSpPr>
          <p:spPr>
            <a:xfrm>
              <a:off x="5292080" y="2854846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5292080" y="3115258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Elipse 42"/>
            <p:cNvSpPr/>
            <p:nvPr/>
          </p:nvSpPr>
          <p:spPr>
            <a:xfrm>
              <a:off x="5292080" y="3375670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Elipse 43"/>
            <p:cNvSpPr/>
            <p:nvPr/>
          </p:nvSpPr>
          <p:spPr>
            <a:xfrm>
              <a:off x="5292080" y="3636082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Elipse 44"/>
            <p:cNvSpPr/>
            <p:nvPr/>
          </p:nvSpPr>
          <p:spPr>
            <a:xfrm>
              <a:off x="5292080" y="3896494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Elipse 45"/>
            <p:cNvSpPr/>
            <p:nvPr/>
          </p:nvSpPr>
          <p:spPr>
            <a:xfrm>
              <a:off x="5288310" y="771550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Elipse 46"/>
            <p:cNvSpPr/>
            <p:nvPr/>
          </p:nvSpPr>
          <p:spPr>
            <a:xfrm>
              <a:off x="5292080" y="4156906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/>
            <p:cNvSpPr/>
            <p:nvPr/>
          </p:nvSpPr>
          <p:spPr>
            <a:xfrm>
              <a:off x="5292080" y="4417318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9" name="Conector angulado 48"/>
          <p:cNvCxnSpPr>
            <a:stCxn id="199" idx="1"/>
            <a:endCxn id="46" idx="2"/>
          </p:cNvCxnSpPr>
          <p:nvPr/>
        </p:nvCxnSpPr>
        <p:spPr>
          <a:xfrm rot="5400000" flipH="1" flipV="1">
            <a:off x="2849880" y="404422"/>
            <a:ext cx="1527466" cy="2560868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angulado 49"/>
          <p:cNvCxnSpPr>
            <a:stCxn id="198" idx="1"/>
            <a:endCxn id="35" idx="2"/>
          </p:cNvCxnSpPr>
          <p:nvPr/>
        </p:nvCxnSpPr>
        <p:spPr>
          <a:xfrm rot="5400000" flipH="1" flipV="1">
            <a:off x="3126432" y="533189"/>
            <a:ext cx="1123038" cy="2419731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angulado 50"/>
          <p:cNvCxnSpPr>
            <a:stCxn id="197" idx="1"/>
            <a:endCxn id="36" idx="2"/>
          </p:cNvCxnSpPr>
          <p:nvPr/>
        </p:nvCxnSpPr>
        <p:spPr>
          <a:xfrm rot="5400000" flipH="1" flipV="1">
            <a:off x="3401100" y="663840"/>
            <a:ext cx="718610" cy="2274824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>
            <a:stCxn id="47" idx="6"/>
            <a:endCxn id="17" idx="2"/>
          </p:cNvCxnSpPr>
          <p:nvPr/>
        </p:nvCxnSpPr>
        <p:spPr>
          <a:xfrm flipV="1">
            <a:off x="5113817" y="3534754"/>
            <a:ext cx="1584224" cy="7717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>
            <a:stCxn id="47" idx="6"/>
            <a:endCxn id="10" idx="2"/>
          </p:cNvCxnSpPr>
          <p:nvPr/>
        </p:nvCxnSpPr>
        <p:spPr>
          <a:xfrm flipV="1">
            <a:off x="5113817" y="1728541"/>
            <a:ext cx="1584224" cy="25779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/>
          <p:cNvCxnSpPr>
            <a:stCxn id="47" idx="6"/>
            <a:endCxn id="11" idx="2"/>
          </p:cNvCxnSpPr>
          <p:nvPr/>
        </p:nvCxnSpPr>
        <p:spPr>
          <a:xfrm flipV="1">
            <a:off x="5113817" y="1986572"/>
            <a:ext cx="1584224" cy="231990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>
            <a:stCxn id="47" idx="6"/>
            <a:endCxn id="12" idx="2"/>
          </p:cNvCxnSpPr>
          <p:nvPr/>
        </p:nvCxnSpPr>
        <p:spPr>
          <a:xfrm flipV="1">
            <a:off x="5113817" y="2244603"/>
            <a:ext cx="1584224" cy="206187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/>
          <p:cNvCxnSpPr>
            <a:stCxn id="47" idx="6"/>
            <a:endCxn id="16" idx="2"/>
          </p:cNvCxnSpPr>
          <p:nvPr/>
        </p:nvCxnSpPr>
        <p:spPr>
          <a:xfrm flipV="1">
            <a:off x="5113817" y="3276727"/>
            <a:ext cx="1584224" cy="102975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/>
          <p:cNvCxnSpPr>
            <a:stCxn id="47" idx="6"/>
            <a:endCxn id="14" idx="2"/>
          </p:cNvCxnSpPr>
          <p:nvPr/>
        </p:nvCxnSpPr>
        <p:spPr>
          <a:xfrm flipV="1">
            <a:off x="5113817" y="2760665"/>
            <a:ext cx="1584224" cy="154581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/>
          <p:cNvCxnSpPr>
            <a:stCxn id="47" idx="6"/>
            <a:endCxn id="15" idx="2"/>
          </p:cNvCxnSpPr>
          <p:nvPr/>
        </p:nvCxnSpPr>
        <p:spPr>
          <a:xfrm flipV="1">
            <a:off x="5113817" y="3018696"/>
            <a:ext cx="1584224" cy="128778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/>
          <p:cNvCxnSpPr>
            <a:stCxn id="36" idx="6"/>
            <a:endCxn id="10" idx="2"/>
          </p:cNvCxnSpPr>
          <p:nvPr/>
        </p:nvCxnSpPr>
        <p:spPr>
          <a:xfrm>
            <a:off x="5113817" y="1441947"/>
            <a:ext cx="1584224" cy="28659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>
            <a:stCxn id="36" idx="6"/>
            <a:endCxn id="11" idx="2"/>
          </p:cNvCxnSpPr>
          <p:nvPr/>
        </p:nvCxnSpPr>
        <p:spPr>
          <a:xfrm>
            <a:off x="5113817" y="1441947"/>
            <a:ext cx="1584224" cy="5446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>
            <a:stCxn id="36" idx="6"/>
            <a:endCxn id="12" idx="2"/>
          </p:cNvCxnSpPr>
          <p:nvPr/>
        </p:nvCxnSpPr>
        <p:spPr>
          <a:xfrm>
            <a:off x="5113817" y="1441947"/>
            <a:ext cx="1584224" cy="80265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>
            <a:stCxn id="36" idx="6"/>
            <a:endCxn id="13" idx="2"/>
          </p:cNvCxnSpPr>
          <p:nvPr/>
        </p:nvCxnSpPr>
        <p:spPr>
          <a:xfrm>
            <a:off x="5113817" y="1441947"/>
            <a:ext cx="1584224" cy="106068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>
            <a:stCxn id="36" idx="6"/>
            <a:endCxn id="14" idx="2"/>
          </p:cNvCxnSpPr>
          <p:nvPr/>
        </p:nvCxnSpPr>
        <p:spPr>
          <a:xfrm>
            <a:off x="5113817" y="1441947"/>
            <a:ext cx="1584224" cy="13187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/>
          <p:cNvCxnSpPr>
            <a:stCxn id="36" idx="6"/>
            <a:endCxn id="15" idx="2"/>
          </p:cNvCxnSpPr>
          <p:nvPr/>
        </p:nvCxnSpPr>
        <p:spPr>
          <a:xfrm>
            <a:off x="5113817" y="1441947"/>
            <a:ext cx="1584224" cy="15767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>
            <a:stCxn id="36" idx="6"/>
            <a:endCxn id="16" idx="2"/>
          </p:cNvCxnSpPr>
          <p:nvPr/>
        </p:nvCxnSpPr>
        <p:spPr>
          <a:xfrm>
            <a:off x="5113817" y="1441947"/>
            <a:ext cx="1584224" cy="183478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>
            <a:stCxn id="36" idx="6"/>
            <a:endCxn id="17" idx="2"/>
          </p:cNvCxnSpPr>
          <p:nvPr/>
        </p:nvCxnSpPr>
        <p:spPr>
          <a:xfrm>
            <a:off x="5113817" y="1441947"/>
            <a:ext cx="1584224" cy="209280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>
            <a:stCxn id="37" idx="6"/>
            <a:endCxn id="10" idx="2"/>
          </p:cNvCxnSpPr>
          <p:nvPr/>
        </p:nvCxnSpPr>
        <p:spPr>
          <a:xfrm>
            <a:off x="5113817" y="1702359"/>
            <a:ext cx="1584224" cy="261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/>
          <p:cNvCxnSpPr>
            <a:stCxn id="37" idx="6"/>
            <a:endCxn id="11" idx="2"/>
          </p:cNvCxnSpPr>
          <p:nvPr/>
        </p:nvCxnSpPr>
        <p:spPr>
          <a:xfrm>
            <a:off x="5113817" y="1702359"/>
            <a:ext cx="1584224" cy="28421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>
            <a:stCxn id="37" idx="6"/>
            <a:endCxn id="12" idx="2"/>
          </p:cNvCxnSpPr>
          <p:nvPr/>
        </p:nvCxnSpPr>
        <p:spPr>
          <a:xfrm>
            <a:off x="5113817" y="1702359"/>
            <a:ext cx="1584224" cy="5422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>
            <a:stCxn id="37" idx="6"/>
            <a:endCxn id="14" idx="2"/>
          </p:cNvCxnSpPr>
          <p:nvPr/>
        </p:nvCxnSpPr>
        <p:spPr>
          <a:xfrm>
            <a:off x="5113817" y="1702359"/>
            <a:ext cx="1584224" cy="105830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>
            <a:stCxn id="37" idx="6"/>
            <a:endCxn id="15" idx="2"/>
          </p:cNvCxnSpPr>
          <p:nvPr/>
        </p:nvCxnSpPr>
        <p:spPr>
          <a:xfrm>
            <a:off x="5113817" y="1702359"/>
            <a:ext cx="1584224" cy="13163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/>
          <p:cNvCxnSpPr>
            <a:stCxn id="37" idx="6"/>
            <a:endCxn id="15" idx="2"/>
          </p:cNvCxnSpPr>
          <p:nvPr/>
        </p:nvCxnSpPr>
        <p:spPr>
          <a:xfrm>
            <a:off x="5113817" y="1702359"/>
            <a:ext cx="1584224" cy="131633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/>
          <p:cNvCxnSpPr>
            <a:stCxn id="37" idx="6"/>
            <a:endCxn id="16" idx="2"/>
          </p:cNvCxnSpPr>
          <p:nvPr/>
        </p:nvCxnSpPr>
        <p:spPr>
          <a:xfrm>
            <a:off x="5113817" y="1702359"/>
            <a:ext cx="1584224" cy="157436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/>
          <p:cNvCxnSpPr>
            <a:stCxn id="37" idx="6"/>
            <a:endCxn id="17" idx="2"/>
          </p:cNvCxnSpPr>
          <p:nvPr/>
        </p:nvCxnSpPr>
        <p:spPr>
          <a:xfrm>
            <a:off x="5113817" y="1702359"/>
            <a:ext cx="1584224" cy="18323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/>
          <p:cNvCxnSpPr>
            <a:stCxn id="38" idx="6"/>
            <a:endCxn id="10" idx="2"/>
          </p:cNvCxnSpPr>
          <p:nvPr/>
        </p:nvCxnSpPr>
        <p:spPr>
          <a:xfrm flipV="1">
            <a:off x="5113817" y="1728541"/>
            <a:ext cx="1584224" cy="23423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/>
          <p:cNvCxnSpPr>
            <a:stCxn id="38" idx="6"/>
            <a:endCxn id="11" idx="2"/>
          </p:cNvCxnSpPr>
          <p:nvPr/>
        </p:nvCxnSpPr>
        <p:spPr>
          <a:xfrm>
            <a:off x="5113817" y="1962771"/>
            <a:ext cx="1584224" cy="2380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/>
          <p:cNvCxnSpPr>
            <a:stCxn id="38" idx="6"/>
            <a:endCxn id="12" idx="2"/>
          </p:cNvCxnSpPr>
          <p:nvPr/>
        </p:nvCxnSpPr>
        <p:spPr>
          <a:xfrm>
            <a:off x="5113817" y="1962771"/>
            <a:ext cx="1584224" cy="2818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/>
          <p:cNvCxnSpPr>
            <a:stCxn id="38" idx="6"/>
            <a:endCxn id="13" idx="2"/>
          </p:cNvCxnSpPr>
          <p:nvPr/>
        </p:nvCxnSpPr>
        <p:spPr>
          <a:xfrm>
            <a:off x="5113817" y="1962771"/>
            <a:ext cx="1584224" cy="5398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/>
          <p:cNvCxnSpPr>
            <a:stCxn id="38" idx="6"/>
            <a:endCxn id="14" idx="2"/>
          </p:cNvCxnSpPr>
          <p:nvPr/>
        </p:nvCxnSpPr>
        <p:spPr>
          <a:xfrm>
            <a:off x="5113817" y="1962771"/>
            <a:ext cx="1584224" cy="79789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de seta reta 79"/>
          <p:cNvCxnSpPr>
            <a:stCxn id="38" idx="6"/>
            <a:endCxn id="15" idx="2"/>
          </p:cNvCxnSpPr>
          <p:nvPr/>
        </p:nvCxnSpPr>
        <p:spPr>
          <a:xfrm>
            <a:off x="5113817" y="1962771"/>
            <a:ext cx="1584224" cy="10559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>
            <a:stCxn id="38" idx="6"/>
            <a:endCxn id="16" idx="2"/>
          </p:cNvCxnSpPr>
          <p:nvPr/>
        </p:nvCxnSpPr>
        <p:spPr>
          <a:xfrm>
            <a:off x="5113817" y="1962771"/>
            <a:ext cx="1584224" cy="131395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>
            <a:stCxn id="38" idx="6"/>
            <a:endCxn id="17" idx="2"/>
          </p:cNvCxnSpPr>
          <p:nvPr/>
        </p:nvCxnSpPr>
        <p:spPr>
          <a:xfrm>
            <a:off x="5113817" y="1962771"/>
            <a:ext cx="1584224" cy="157198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/>
          <p:cNvCxnSpPr>
            <a:stCxn id="46" idx="6"/>
            <a:endCxn id="10" idx="2"/>
          </p:cNvCxnSpPr>
          <p:nvPr/>
        </p:nvCxnSpPr>
        <p:spPr>
          <a:xfrm>
            <a:off x="5110047" y="921123"/>
            <a:ext cx="1587994" cy="8074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>
            <a:stCxn id="46" idx="6"/>
            <a:endCxn id="11" idx="2"/>
          </p:cNvCxnSpPr>
          <p:nvPr/>
        </p:nvCxnSpPr>
        <p:spPr>
          <a:xfrm>
            <a:off x="5110047" y="921123"/>
            <a:ext cx="1587994" cy="106544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/>
          <p:cNvCxnSpPr>
            <a:stCxn id="46" idx="6"/>
            <a:endCxn id="12" idx="2"/>
          </p:cNvCxnSpPr>
          <p:nvPr/>
        </p:nvCxnSpPr>
        <p:spPr>
          <a:xfrm>
            <a:off x="5110047" y="921123"/>
            <a:ext cx="1587994" cy="132348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>
            <a:stCxn id="46" idx="6"/>
            <a:endCxn id="13" idx="2"/>
          </p:cNvCxnSpPr>
          <p:nvPr/>
        </p:nvCxnSpPr>
        <p:spPr>
          <a:xfrm>
            <a:off x="5110047" y="921123"/>
            <a:ext cx="1587994" cy="158151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/>
          <p:cNvCxnSpPr>
            <a:stCxn id="46" idx="6"/>
            <a:endCxn id="14" idx="2"/>
          </p:cNvCxnSpPr>
          <p:nvPr/>
        </p:nvCxnSpPr>
        <p:spPr>
          <a:xfrm>
            <a:off x="5110047" y="921123"/>
            <a:ext cx="1587994" cy="183954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de seta reta 87"/>
          <p:cNvCxnSpPr>
            <a:stCxn id="46" idx="6"/>
            <a:endCxn id="15" idx="2"/>
          </p:cNvCxnSpPr>
          <p:nvPr/>
        </p:nvCxnSpPr>
        <p:spPr>
          <a:xfrm>
            <a:off x="5110047" y="921123"/>
            <a:ext cx="1587994" cy="209757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/>
          <p:cNvCxnSpPr>
            <a:stCxn id="46" idx="6"/>
            <a:endCxn id="16" idx="2"/>
          </p:cNvCxnSpPr>
          <p:nvPr/>
        </p:nvCxnSpPr>
        <p:spPr>
          <a:xfrm>
            <a:off x="5110047" y="921123"/>
            <a:ext cx="1587994" cy="23556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/>
          <p:cNvCxnSpPr>
            <a:stCxn id="46" idx="6"/>
            <a:endCxn id="17" idx="2"/>
          </p:cNvCxnSpPr>
          <p:nvPr/>
        </p:nvCxnSpPr>
        <p:spPr>
          <a:xfrm>
            <a:off x="5110047" y="921123"/>
            <a:ext cx="1587994" cy="261363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>
            <a:stCxn id="47" idx="6"/>
            <a:endCxn id="13" idx="2"/>
          </p:cNvCxnSpPr>
          <p:nvPr/>
        </p:nvCxnSpPr>
        <p:spPr>
          <a:xfrm flipV="1">
            <a:off x="5113817" y="2502634"/>
            <a:ext cx="1584224" cy="180384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upo 91"/>
          <p:cNvGrpSpPr/>
          <p:nvPr/>
        </p:nvGrpSpPr>
        <p:grpSpPr>
          <a:xfrm>
            <a:off x="2229959" y="1773982"/>
            <a:ext cx="1702484" cy="1940051"/>
            <a:chOff x="2624222" y="1635646"/>
            <a:chExt cx="1702484" cy="1940051"/>
          </a:xfrm>
        </p:grpSpPr>
        <p:sp>
          <p:nvSpPr>
            <p:cNvPr id="93" name="Cubo 92"/>
            <p:cNvSpPr/>
            <p:nvPr/>
          </p:nvSpPr>
          <p:spPr>
            <a:xfrm>
              <a:off x="4021724" y="2693541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Cubo 93"/>
            <p:cNvSpPr/>
            <p:nvPr/>
          </p:nvSpPr>
          <p:spPr>
            <a:xfrm>
              <a:off x="3876819" y="2837557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Cubo 94"/>
            <p:cNvSpPr/>
            <p:nvPr/>
          </p:nvSpPr>
          <p:spPr>
            <a:xfrm>
              <a:off x="3731912" y="2981573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6" name="Grupo 95"/>
            <p:cNvGrpSpPr/>
            <p:nvPr/>
          </p:nvGrpSpPr>
          <p:grpSpPr>
            <a:xfrm>
              <a:off x="2624222" y="1635646"/>
              <a:ext cx="884609" cy="1940051"/>
              <a:chOff x="2624222" y="1635646"/>
              <a:chExt cx="884609" cy="1940051"/>
            </a:xfrm>
          </p:grpSpPr>
          <p:grpSp>
            <p:nvGrpSpPr>
              <p:cNvPr id="190" name="Grupo 189"/>
              <p:cNvGrpSpPr/>
              <p:nvPr/>
            </p:nvGrpSpPr>
            <p:grpSpPr>
              <a:xfrm>
                <a:off x="2624223" y="2693541"/>
                <a:ext cx="884608" cy="882156"/>
                <a:chOff x="2624222" y="1635646"/>
                <a:chExt cx="884608" cy="882156"/>
              </a:xfrm>
            </p:grpSpPr>
            <p:sp>
              <p:nvSpPr>
                <p:cNvPr id="215" name="Cubo 21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6" name="Cubo 21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7" name="Cubo 21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8" name="Cubo 21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9" name="Cubo 21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1" name="Grupo 190"/>
              <p:cNvGrpSpPr/>
              <p:nvPr/>
            </p:nvGrpSpPr>
            <p:grpSpPr>
              <a:xfrm>
                <a:off x="2624223" y="2429068"/>
                <a:ext cx="884608" cy="882156"/>
                <a:chOff x="2624222" y="1635646"/>
                <a:chExt cx="884608" cy="882156"/>
              </a:xfrm>
            </p:grpSpPr>
            <p:sp>
              <p:nvSpPr>
                <p:cNvPr id="210" name="Cubo 209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1" name="Cubo 210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2" name="Cubo 211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3" name="Cubo 212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4" name="Cubo 213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2" name="Grupo 191"/>
              <p:cNvGrpSpPr/>
              <p:nvPr/>
            </p:nvGrpSpPr>
            <p:grpSpPr>
              <a:xfrm>
                <a:off x="2624222" y="2164594"/>
                <a:ext cx="884608" cy="882156"/>
                <a:chOff x="2624222" y="1635646"/>
                <a:chExt cx="884608" cy="882156"/>
              </a:xfrm>
            </p:grpSpPr>
            <p:sp>
              <p:nvSpPr>
                <p:cNvPr id="205" name="Cubo 20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6" name="Cubo 20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7" name="Cubo 20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8" name="Cubo 20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9" name="Cubo 20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3" name="Grupo 192"/>
              <p:cNvGrpSpPr/>
              <p:nvPr/>
            </p:nvGrpSpPr>
            <p:grpSpPr>
              <a:xfrm>
                <a:off x="2624223" y="1900120"/>
                <a:ext cx="884608" cy="882156"/>
                <a:chOff x="2624222" y="1635646"/>
                <a:chExt cx="884608" cy="882156"/>
              </a:xfrm>
            </p:grpSpPr>
            <p:sp>
              <p:nvSpPr>
                <p:cNvPr id="200" name="Cubo 199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1" name="Cubo 200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2" name="Cubo 201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3" name="Cubo 202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4" name="Cubo 203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4" name="Grupo 193"/>
              <p:cNvGrpSpPr/>
              <p:nvPr/>
            </p:nvGrpSpPr>
            <p:grpSpPr>
              <a:xfrm>
                <a:off x="2624222" y="1635646"/>
                <a:ext cx="884608" cy="882156"/>
                <a:chOff x="2624222" y="1635646"/>
                <a:chExt cx="884608" cy="882156"/>
              </a:xfrm>
            </p:grpSpPr>
            <p:sp>
              <p:nvSpPr>
                <p:cNvPr id="195" name="Cubo 19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6" name="Cubo 19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7" name="Cubo 19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8" name="Cubo 19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9" name="Cubo 19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97" name="Grupo 96"/>
            <p:cNvGrpSpPr/>
            <p:nvPr/>
          </p:nvGrpSpPr>
          <p:grpSpPr>
            <a:xfrm>
              <a:off x="2903344" y="1635646"/>
              <a:ext cx="884609" cy="1940051"/>
              <a:chOff x="2624222" y="1635646"/>
              <a:chExt cx="884609" cy="1940051"/>
            </a:xfrm>
          </p:grpSpPr>
          <p:grpSp>
            <p:nvGrpSpPr>
              <p:cNvPr id="160" name="Grupo 159"/>
              <p:cNvGrpSpPr/>
              <p:nvPr/>
            </p:nvGrpSpPr>
            <p:grpSpPr>
              <a:xfrm>
                <a:off x="2624223" y="2693541"/>
                <a:ext cx="884608" cy="882156"/>
                <a:chOff x="2624222" y="1635646"/>
                <a:chExt cx="884608" cy="882156"/>
              </a:xfrm>
            </p:grpSpPr>
            <p:sp>
              <p:nvSpPr>
                <p:cNvPr id="185" name="Cubo 18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6" name="Cubo 18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7" name="Cubo 18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8" name="Cubo 18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9" name="Cubo 18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61" name="Grupo 160"/>
              <p:cNvGrpSpPr/>
              <p:nvPr/>
            </p:nvGrpSpPr>
            <p:grpSpPr>
              <a:xfrm>
                <a:off x="2624223" y="2429068"/>
                <a:ext cx="884608" cy="882156"/>
                <a:chOff x="2624222" y="1635646"/>
                <a:chExt cx="884608" cy="882156"/>
              </a:xfrm>
            </p:grpSpPr>
            <p:sp>
              <p:nvSpPr>
                <p:cNvPr id="180" name="Cubo 179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1" name="Cubo 180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2" name="Cubo 181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3" name="Cubo 182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4" name="Cubo 183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62" name="Grupo 161"/>
              <p:cNvGrpSpPr/>
              <p:nvPr/>
            </p:nvGrpSpPr>
            <p:grpSpPr>
              <a:xfrm>
                <a:off x="2624222" y="2164594"/>
                <a:ext cx="884608" cy="882156"/>
                <a:chOff x="2624222" y="1635646"/>
                <a:chExt cx="884608" cy="882156"/>
              </a:xfrm>
            </p:grpSpPr>
            <p:sp>
              <p:nvSpPr>
                <p:cNvPr id="175" name="Cubo 17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6" name="Cubo 17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7" name="Cubo 17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8" name="Cubo 17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9" name="Cubo 17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63" name="Grupo 162"/>
              <p:cNvGrpSpPr/>
              <p:nvPr/>
            </p:nvGrpSpPr>
            <p:grpSpPr>
              <a:xfrm>
                <a:off x="2624223" y="1900120"/>
                <a:ext cx="884608" cy="882156"/>
                <a:chOff x="2624222" y="1635646"/>
                <a:chExt cx="884608" cy="882156"/>
              </a:xfrm>
            </p:grpSpPr>
            <p:sp>
              <p:nvSpPr>
                <p:cNvPr id="170" name="Cubo 169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1" name="Cubo 170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2" name="Cubo 171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3" name="Cubo 172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4" name="Cubo 173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64" name="Grupo 163"/>
              <p:cNvGrpSpPr/>
              <p:nvPr/>
            </p:nvGrpSpPr>
            <p:grpSpPr>
              <a:xfrm>
                <a:off x="2624222" y="1635646"/>
                <a:ext cx="884608" cy="882156"/>
                <a:chOff x="2624222" y="1635646"/>
                <a:chExt cx="884608" cy="882156"/>
              </a:xfrm>
            </p:grpSpPr>
            <p:sp>
              <p:nvSpPr>
                <p:cNvPr id="165" name="Cubo 16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6" name="Cubo 16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7" name="Cubo 16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8" name="Cubo 16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9" name="Cubo 16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98" name="Grupo 97"/>
            <p:cNvGrpSpPr/>
            <p:nvPr/>
          </p:nvGrpSpPr>
          <p:grpSpPr>
            <a:xfrm>
              <a:off x="3182466" y="1635646"/>
              <a:ext cx="884609" cy="1940051"/>
              <a:chOff x="2624222" y="1635646"/>
              <a:chExt cx="884609" cy="1940051"/>
            </a:xfrm>
          </p:grpSpPr>
          <p:grpSp>
            <p:nvGrpSpPr>
              <p:cNvPr id="130" name="Grupo 129"/>
              <p:cNvGrpSpPr/>
              <p:nvPr/>
            </p:nvGrpSpPr>
            <p:grpSpPr>
              <a:xfrm>
                <a:off x="2624223" y="2693541"/>
                <a:ext cx="884608" cy="882156"/>
                <a:chOff x="2624222" y="1635646"/>
                <a:chExt cx="884608" cy="882156"/>
              </a:xfrm>
            </p:grpSpPr>
            <p:sp>
              <p:nvSpPr>
                <p:cNvPr id="155" name="Cubo 15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6" name="Cubo 15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7" name="Cubo 15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8" name="Cubo 15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9" name="Cubo 15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31" name="Grupo 130"/>
              <p:cNvGrpSpPr/>
              <p:nvPr/>
            </p:nvGrpSpPr>
            <p:grpSpPr>
              <a:xfrm>
                <a:off x="2624223" y="2429068"/>
                <a:ext cx="884608" cy="882156"/>
                <a:chOff x="2624222" y="1635646"/>
                <a:chExt cx="884608" cy="882156"/>
              </a:xfrm>
            </p:grpSpPr>
            <p:sp>
              <p:nvSpPr>
                <p:cNvPr id="150" name="Cubo 149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1" name="Cubo 150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2" name="Cubo 151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3" name="Cubo 152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4" name="Cubo 153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32" name="Grupo 131"/>
              <p:cNvGrpSpPr/>
              <p:nvPr/>
            </p:nvGrpSpPr>
            <p:grpSpPr>
              <a:xfrm>
                <a:off x="2624222" y="2164594"/>
                <a:ext cx="884608" cy="882156"/>
                <a:chOff x="2624222" y="1635646"/>
                <a:chExt cx="884608" cy="882156"/>
              </a:xfrm>
            </p:grpSpPr>
            <p:sp>
              <p:nvSpPr>
                <p:cNvPr id="145" name="Cubo 14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6" name="Cubo 14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7" name="Cubo 14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8" name="Cubo 14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9" name="Cubo 14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33" name="Grupo 132"/>
              <p:cNvGrpSpPr/>
              <p:nvPr/>
            </p:nvGrpSpPr>
            <p:grpSpPr>
              <a:xfrm>
                <a:off x="2624223" y="1900120"/>
                <a:ext cx="884608" cy="882156"/>
                <a:chOff x="2624222" y="1635646"/>
                <a:chExt cx="884608" cy="882156"/>
              </a:xfrm>
            </p:grpSpPr>
            <p:sp>
              <p:nvSpPr>
                <p:cNvPr id="140" name="Cubo 139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1" name="Cubo 140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2" name="Cubo 141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3" name="Cubo 142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4" name="Cubo 143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34" name="Grupo 133"/>
              <p:cNvGrpSpPr/>
              <p:nvPr/>
            </p:nvGrpSpPr>
            <p:grpSpPr>
              <a:xfrm>
                <a:off x="2624222" y="1635646"/>
                <a:ext cx="884608" cy="882156"/>
                <a:chOff x="2624222" y="1635646"/>
                <a:chExt cx="884608" cy="882156"/>
              </a:xfrm>
            </p:grpSpPr>
            <p:sp>
              <p:nvSpPr>
                <p:cNvPr id="135" name="Cubo 13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36" name="Cubo 13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37" name="Cubo 13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38" name="Cubo 13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39" name="Cubo 13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99" name="Cubo 98"/>
            <p:cNvSpPr/>
            <p:nvPr/>
          </p:nvSpPr>
          <p:spPr>
            <a:xfrm>
              <a:off x="3587005" y="3125589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Cubo 99"/>
            <p:cNvSpPr/>
            <p:nvPr/>
          </p:nvSpPr>
          <p:spPr>
            <a:xfrm>
              <a:off x="3442098" y="3269605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1" name="Grupo 100"/>
            <p:cNvGrpSpPr/>
            <p:nvPr/>
          </p:nvGrpSpPr>
          <p:grpSpPr>
            <a:xfrm>
              <a:off x="3442098" y="2429068"/>
              <a:ext cx="884608" cy="882156"/>
              <a:chOff x="2624222" y="1635646"/>
              <a:chExt cx="884608" cy="882156"/>
            </a:xfrm>
          </p:grpSpPr>
          <p:sp>
            <p:nvSpPr>
              <p:cNvPr id="125" name="Cubo 124"/>
              <p:cNvSpPr/>
              <p:nvPr/>
            </p:nvSpPr>
            <p:spPr>
              <a:xfrm>
                <a:off x="3203848" y="1635646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6" name="Cubo 125"/>
              <p:cNvSpPr/>
              <p:nvPr/>
            </p:nvSpPr>
            <p:spPr>
              <a:xfrm>
                <a:off x="3058943" y="1779662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7" name="Cubo 126"/>
              <p:cNvSpPr/>
              <p:nvPr/>
            </p:nvSpPr>
            <p:spPr>
              <a:xfrm>
                <a:off x="2914036" y="1923678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8" name="Cubo 127"/>
              <p:cNvSpPr/>
              <p:nvPr/>
            </p:nvSpPr>
            <p:spPr>
              <a:xfrm>
                <a:off x="2769129" y="2067694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Cubo 128"/>
              <p:cNvSpPr/>
              <p:nvPr/>
            </p:nvSpPr>
            <p:spPr>
              <a:xfrm>
                <a:off x="2624222" y="2211710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2" name="Grupo 101"/>
            <p:cNvGrpSpPr/>
            <p:nvPr/>
          </p:nvGrpSpPr>
          <p:grpSpPr>
            <a:xfrm>
              <a:off x="3442097" y="2164594"/>
              <a:ext cx="884608" cy="882156"/>
              <a:chOff x="2624222" y="1635646"/>
              <a:chExt cx="884608" cy="882156"/>
            </a:xfrm>
          </p:grpSpPr>
          <p:sp>
            <p:nvSpPr>
              <p:cNvPr id="120" name="Cubo 119"/>
              <p:cNvSpPr/>
              <p:nvPr/>
            </p:nvSpPr>
            <p:spPr>
              <a:xfrm>
                <a:off x="3203848" y="1635646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1" name="Cubo 120"/>
              <p:cNvSpPr/>
              <p:nvPr/>
            </p:nvSpPr>
            <p:spPr>
              <a:xfrm>
                <a:off x="3058943" y="1779662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2" name="Cubo 121"/>
              <p:cNvSpPr/>
              <p:nvPr/>
            </p:nvSpPr>
            <p:spPr>
              <a:xfrm>
                <a:off x="2914036" y="1923678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3" name="Cubo 122"/>
              <p:cNvSpPr/>
              <p:nvPr/>
            </p:nvSpPr>
            <p:spPr>
              <a:xfrm>
                <a:off x="2769129" y="2067694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4" name="Cubo 123"/>
              <p:cNvSpPr/>
              <p:nvPr/>
            </p:nvSpPr>
            <p:spPr>
              <a:xfrm>
                <a:off x="2624222" y="2211710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3" name="Grupo 102"/>
            <p:cNvGrpSpPr/>
            <p:nvPr/>
          </p:nvGrpSpPr>
          <p:grpSpPr>
            <a:xfrm>
              <a:off x="3442098" y="1900120"/>
              <a:ext cx="884608" cy="882156"/>
              <a:chOff x="2624222" y="1635646"/>
              <a:chExt cx="884608" cy="882156"/>
            </a:xfrm>
          </p:grpSpPr>
          <p:sp>
            <p:nvSpPr>
              <p:cNvPr id="115" name="Cubo 114"/>
              <p:cNvSpPr/>
              <p:nvPr/>
            </p:nvSpPr>
            <p:spPr>
              <a:xfrm>
                <a:off x="3203848" y="1635646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6" name="Cubo 115"/>
              <p:cNvSpPr/>
              <p:nvPr/>
            </p:nvSpPr>
            <p:spPr>
              <a:xfrm>
                <a:off x="3058943" y="1779662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7" name="Cubo 116"/>
              <p:cNvSpPr/>
              <p:nvPr/>
            </p:nvSpPr>
            <p:spPr>
              <a:xfrm>
                <a:off x="2914036" y="1923678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8" name="Cubo 117"/>
              <p:cNvSpPr/>
              <p:nvPr/>
            </p:nvSpPr>
            <p:spPr>
              <a:xfrm>
                <a:off x="2769129" y="2067694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9" name="Cubo 118"/>
              <p:cNvSpPr/>
              <p:nvPr/>
            </p:nvSpPr>
            <p:spPr>
              <a:xfrm>
                <a:off x="2624222" y="2211710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4" name="Grupo 103"/>
            <p:cNvGrpSpPr/>
            <p:nvPr/>
          </p:nvGrpSpPr>
          <p:grpSpPr>
            <a:xfrm>
              <a:off x="3442097" y="1635646"/>
              <a:ext cx="884608" cy="882156"/>
              <a:chOff x="2624222" y="1635646"/>
              <a:chExt cx="884608" cy="882156"/>
            </a:xfrm>
          </p:grpSpPr>
          <p:sp>
            <p:nvSpPr>
              <p:cNvPr id="110" name="Cubo 109"/>
              <p:cNvSpPr/>
              <p:nvPr/>
            </p:nvSpPr>
            <p:spPr>
              <a:xfrm>
                <a:off x="3203848" y="1635646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1" name="Cubo 110"/>
              <p:cNvSpPr/>
              <p:nvPr/>
            </p:nvSpPr>
            <p:spPr>
              <a:xfrm>
                <a:off x="3058943" y="1779662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2" name="Cubo 111"/>
              <p:cNvSpPr/>
              <p:nvPr/>
            </p:nvSpPr>
            <p:spPr>
              <a:xfrm>
                <a:off x="2914036" y="1923678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3" name="Cubo 112"/>
              <p:cNvSpPr/>
              <p:nvPr/>
            </p:nvSpPr>
            <p:spPr>
              <a:xfrm>
                <a:off x="2769129" y="2067694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" name="Cubo 113"/>
              <p:cNvSpPr/>
              <p:nvPr/>
            </p:nvSpPr>
            <p:spPr>
              <a:xfrm>
                <a:off x="2624222" y="2211710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5" name="Retângulo 104"/>
            <p:cNvSpPr/>
            <p:nvPr/>
          </p:nvSpPr>
          <p:spPr>
            <a:xfrm>
              <a:off x="4228163" y="2744432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Retângulo 105"/>
            <p:cNvSpPr/>
            <p:nvPr/>
          </p:nvSpPr>
          <p:spPr>
            <a:xfrm>
              <a:off x="4083255" y="2889460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Retângulo 106"/>
            <p:cNvSpPr/>
            <p:nvPr/>
          </p:nvSpPr>
          <p:spPr>
            <a:xfrm>
              <a:off x="3648537" y="3324544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>
              <a:off x="3793443" y="3179516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Retângulo 108"/>
            <p:cNvSpPr/>
            <p:nvPr/>
          </p:nvSpPr>
          <p:spPr>
            <a:xfrm>
              <a:off x="3938349" y="3034488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20" name="Conector angulado 219"/>
          <p:cNvCxnSpPr>
            <a:stCxn id="108" idx="2"/>
            <a:endCxn id="44" idx="2"/>
          </p:cNvCxnSpPr>
          <p:nvPr/>
        </p:nvCxnSpPr>
        <p:spPr>
          <a:xfrm rot="16200000" flipH="1">
            <a:off x="4041297" y="2929134"/>
            <a:ext cx="263675" cy="1449365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angulado 220"/>
          <p:cNvCxnSpPr>
            <a:stCxn id="196" idx="1"/>
            <a:endCxn id="37" idx="2"/>
          </p:cNvCxnSpPr>
          <p:nvPr/>
        </p:nvCxnSpPr>
        <p:spPr>
          <a:xfrm rot="5400000" flipH="1" flipV="1">
            <a:off x="3675767" y="794492"/>
            <a:ext cx="314182" cy="2129917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 reto 221"/>
          <p:cNvCxnSpPr>
            <a:stCxn id="48" idx="6"/>
            <a:endCxn id="17" idx="2"/>
          </p:cNvCxnSpPr>
          <p:nvPr/>
        </p:nvCxnSpPr>
        <p:spPr>
          <a:xfrm flipV="1">
            <a:off x="5113817" y="3534754"/>
            <a:ext cx="1584224" cy="10321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reto 222"/>
          <p:cNvCxnSpPr>
            <a:stCxn id="48" idx="6"/>
            <a:endCxn id="10" idx="2"/>
          </p:cNvCxnSpPr>
          <p:nvPr/>
        </p:nvCxnSpPr>
        <p:spPr>
          <a:xfrm flipV="1">
            <a:off x="5113817" y="1728541"/>
            <a:ext cx="1584224" cy="28383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ector reto 223"/>
          <p:cNvCxnSpPr>
            <a:stCxn id="48" idx="6"/>
            <a:endCxn id="11" idx="2"/>
          </p:cNvCxnSpPr>
          <p:nvPr/>
        </p:nvCxnSpPr>
        <p:spPr>
          <a:xfrm flipV="1">
            <a:off x="5113817" y="1986572"/>
            <a:ext cx="1584224" cy="25803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reto 224"/>
          <p:cNvCxnSpPr>
            <a:stCxn id="48" idx="6"/>
            <a:endCxn id="12" idx="2"/>
          </p:cNvCxnSpPr>
          <p:nvPr/>
        </p:nvCxnSpPr>
        <p:spPr>
          <a:xfrm flipV="1">
            <a:off x="5113817" y="2244603"/>
            <a:ext cx="1584224" cy="23222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ector reto 225"/>
          <p:cNvCxnSpPr>
            <a:stCxn id="48" idx="6"/>
            <a:endCxn id="17" idx="2"/>
          </p:cNvCxnSpPr>
          <p:nvPr/>
        </p:nvCxnSpPr>
        <p:spPr>
          <a:xfrm flipV="1">
            <a:off x="5113817" y="3534754"/>
            <a:ext cx="1584224" cy="10321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reto 226"/>
          <p:cNvCxnSpPr>
            <a:stCxn id="48" idx="6"/>
            <a:endCxn id="14" idx="2"/>
          </p:cNvCxnSpPr>
          <p:nvPr/>
        </p:nvCxnSpPr>
        <p:spPr>
          <a:xfrm flipV="1">
            <a:off x="5113817" y="2760665"/>
            <a:ext cx="1584224" cy="180622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 reto 227"/>
          <p:cNvCxnSpPr>
            <a:stCxn id="48" idx="6"/>
            <a:endCxn id="15" idx="2"/>
          </p:cNvCxnSpPr>
          <p:nvPr/>
        </p:nvCxnSpPr>
        <p:spPr>
          <a:xfrm flipV="1">
            <a:off x="5113817" y="3018696"/>
            <a:ext cx="1584224" cy="15481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ector reto 228"/>
          <p:cNvCxnSpPr>
            <a:stCxn id="48" idx="6"/>
            <a:endCxn id="13" idx="2"/>
          </p:cNvCxnSpPr>
          <p:nvPr/>
        </p:nvCxnSpPr>
        <p:spPr>
          <a:xfrm flipV="1">
            <a:off x="5113817" y="2502634"/>
            <a:ext cx="1584224" cy="206425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ector reto 229"/>
          <p:cNvCxnSpPr>
            <a:stCxn id="43" idx="6"/>
            <a:endCxn id="17" idx="2"/>
          </p:cNvCxnSpPr>
          <p:nvPr/>
        </p:nvCxnSpPr>
        <p:spPr>
          <a:xfrm>
            <a:off x="5113817" y="3525243"/>
            <a:ext cx="1584224" cy="951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ector reto 230"/>
          <p:cNvCxnSpPr>
            <a:stCxn id="43" idx="6"/>
            <a:endCxn id="10" idx="2"/>
          </p:cNvCxnSpPr>
          <p:nvPr/>
        </p:nvCxnSpPr>
        <p:spPr>
          <a:xfrm flipV="1">
            <a:off x="5113817" y="1728541"/>
            <a:ext cx="1584224" cy="17967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ector reto 231"/>
          <p:cNvCxnSpPr>
            <a:stCxn id="43" idx="6"/>
            <a:endCxn id="11" idx="2"/>
          </p:cNvCxnSpPr>
          <p:nvPr/>
        </p:nvCxnSpPr>
        <p:spPr>
          <a:xfrm flipV="1">
            <a:off x="5113817" y="1986572"/>
            <a:ext cx="1584224" cy="15386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ector reto 232"/>
          <p:cNvCxnSpPr>
            <a:stCxn id="43" idx="6"/>
            <a:endCxn id="12" idx="2"/>
          </p:cNvCxnSpPr>
          <p:nvPr/>
        </p:nvCxnSpPr>
        <p:spPr>
          <a:xfrm flipV="1">
            <a:off x="5113817" y="2244603"/>
            <a:ext cx="1584224" cy="128064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ector reto 233"/>
          <p:cNvCxnSpPr>
            <a:stCxn id="43" idx="6"/>
            <a:endCxn id="16" idx="2"/>
          </p:cNvCxnSpPr>
          <p:nvPr/>
        </p:nvCxnSpPr>
        <p:spPr>
          <a:xfrm flipV="1">
            <a:off x="5113817" y="3276727"/>
            <a:ext cx="1584224" cy="24851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ector reto 234"/>
          <p:cNvCxnSpPr>
            <a:stCxn id="43" idx="6"/>
            <a:endCxn id="14" idx="2"/>
          </p:cNvCxnSpPr>
          <p:nvPr/>
        </p:nvCxnSpPr>
        <p:spPr>
          <a:xfrm flipV="1">
            <a:off x="5113817" y="2760665"/>
            <a:ext cx="1584224" cy="76457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ector reto 235"/>
          <p:cNvCxnSpPr>
            <a:stCxn id="43" idx="6"/>
            <a:endCxn id="15" idx="2"/>
          </p:cNvCxnSpPr>
          <p:nvPr/>
        </p:nvCxnSpPr>
        <p:spPr>
          <a:xfrm flipV="1">
            <a:off x="5113817" y="3018696"/>
            <a:ext cx="1584224" cy="50654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Conector reto 236"/>
          <p:cNvCxnSpPr>
            <a:stCxn id="43" idx="6"/>
            <a:endCxn id="13" idx="2"/>
          </p:cNvCxnSpPr>
          <p:nvPr/>
        </p:nvCxnSpPr>
        <p:spPr>
          <a:xfrm flipV="1">
            <a:off x="5113817" y="2502634"/>
            <a:ext cx="1584224" cy="102260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ector reto 237"/>
          <p:cNvCxnSpPr>
            <a:stCxn id="41" idx="6"/>
            <a:endCxn id="17" idx="2"/>
          </p:cNvCxnSpPr>
          <p:nvPr/>
        </p:nvCxnSpPr>
        <p:spPr>
          <a:xfrm>
            <a:off x="5113817" y="3004419"/>
            <a:ext cx="1584224" cy="53033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 reto 238"/>
          <p:cNvCxnSpPr>
            <a:stCxn id="41" idx="6"/>
            <a:endCxn id="10" idx="2"/>
          </p:cNvCxnSpPr>
          <p:nvPr/>
        </p:nvCxnSpPr>
        <p:spPr>
          <a:xfrm flipV="1">
            <a:off x="5113817" y="1728541"/>
            <a:ext cx="1584224" cy="127587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ector reto 239"/>
          <p:cNvCxnSpPr>
            <a:stCxn id="41" idx="6"/>
            <a:endCxn id="11" idx="2"/>
          </p:cNvCxnSpPr>
          <p:nvPr/>
        </p:nvCxnSpPr>
        <p:spPr>
          <a:xfrm flipV="1">
            <a:off x="5113817" y="1986572"/>
            <a:ext cx="1584224" cy="101784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ector reto 240"/>
          <p:cNvCxnSpPr>
            <a:stCxn id="41" idx="6"/>
            <a:endCxn id="12" idx="2"/>
          </p:cNvCxnSpPr>
          <p:nvPr/>
        </p:nvCxnSpPr>
        <p:spPr>
          <a:xfrm flipV="1">
            <a:off x="5113817" y="2244603"/>
            <a:ext cx="1584224" cy="75981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Conector reto 241"/>
          <p:cNvCxnSpPr>
            <a:stCxn id="41" idx="6"/>
            <a:endCxn id="17" idx="2"/>
          </p:cNvCxnSpPr>
          <p:nvPr/>
        </p:nvCxnSpPr>
        <p:spPr>
          <a:xfrm>
            <a:off x="5113817" y="3004419"/>
            <a:ext cx="1584224" cy="53033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 reto 242"/>
          <p:cNvCxnSpPr>
            <a:stCxn id="41" idx="6"/>
            <a:endCxn id="14" idx="2"/>
          </p:cNvCxnSpPr>
          <p:nvPr/>
        </p:nvCxnSpPr>
        <p:spPr>
          <a:xfrm flipV="1">
            <a:off x="5113817" y="2760665"/>
            <a:ext cx="1584224" cy="24375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ector reto 243"/>
          <p:cNvCxnSpPr>
            <a:stCxn id="41" idx="6"/>
            <a:endCxn id="16" idx="2"/>
          </p:cNvCxnSpPr>
          <p:nvPr/>
        </p:nvCxnSpPr>
        <p:spPr>
          <a:xfrm>
            <a:off x="5113817" y="3004419"/>
            <a:ext cx="1584224" cy="2723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Conector reto 244"/>
          <p:cNvCxnSpPr>
            <a:stCxn id="41" idx="6"/>
            <a:endCxn id="13" idx="2"/>
          </p:cNvCxnSpPr>
          <p:nvPr/>
        </p:nvCxnSpPr>
        <p:spPr>
          <a:xfrm flipV="1">
            <a:off x="5113817" y="2502634"/>
            <a:ext cx="1584224" cy="50178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Conector reto 245"/>
          <p:cNvCxnSpPr>
            <a:stCxn id="39" idx="6"/>
            <a:endCxn id="17" idx="2"/>
          </p:cNvCxnSpPr>
          <p:nvPr/>
        </p:nvCxnSpPr>
        <p:spPr>
          <a:xfrm>
            <a:off x="5113817" y="2223183"/>
            <a:ext cx="1584224" cy="13115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Conector reto 246"/>
          <p:cNvCxnSpPr>
            <a:stCxn id="39" idx="6"/>
            <a:endCxn id="10" idx="2"/>
          </p:cNvCxnSpPr>
          <p:nvPr/>
        </p:nvCxnSpPr>
        <p:spPr>
          <a:xfrm flipV="1">
            <a:off x="5113817" y="1728541"/>
            <a:ext cx="1584224" cy="49464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ector reto 247"/>
          <p:cNvCxnSpPr>
            <a:stCxn id="39" idx="6"/>
            <a:endCxn id="11" idx="2"/>
          </p:cNvCxnSpPr>
          <p:nvPr/>
        </p:nvCxnSpPr>
        <p:spPr>
          <a:xfrm flipV="1">
            <a:off x="5113817" y="1986572"/>
            <a:ext cx="1584224" cy="23661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onector reto 248"/>
          <p:cNvCxnSpPr>
            <a:stCxn id="39" idx="6"/>
            <a:endCxn id="12" idx="2"/>
          </p:cNvCxnSpPr>
          <p:nvPr/>
        </p:nvCxnSpPr>
        <p:spPr>
          <a:xfrm>
            <a:off x="5113817" y="2223183"/>
            <a:ext cx="1584224" cy="2142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Conector reto 249"/>
          <p:cNvCxnSpPr>
            <a:stCxn id="39" idx="6"/>
            <a:endCxn id="17" idx="2"/>
          </p:cNvCxnSpPr>
          <p:nvPr/>
        </p:nvCxnSpPr>
        <p:spPr>
          <a:xfrm>
            <a:off x="5113817" y="2223183"/>
            <a:ext cx="1584224" cy="13115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ector reto 250"/>
          <p:cNvCxnSpPr>
            <a:stCxn id="39" idx="6"/>
            <a:endCxn id="14" idx="2"/>
          </p:cNvCxnSpPr>
          <p:nvPr/>
        </p:nvCxnSpPr>
        <p:spPr>
          <a:xfrm>
            <a:off x="5113817" y="2223183"/>
            <a:ext cx="1584224" cy="5374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Conector reto 251"/>
          <p:cNvCxnSpPr>
            <a:stCxn id="39" idx="6"/>
            <a:endCxn id="15" idx="2"/>
          </p:cNvCxnSpPr>
          <p:nvPr/>
        </p:nvCxnSpPr>
        <p:spPr>
          <a:xfrm>
            <a:off x="5113817" y="2223183"/>
            <a:ext cx="1584224" cy="79551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Conector reto 252"/>
          <p:cNvCxnSpPr>
            <a:stCxn id="39" idx="6"/>
            <a:endCxn id="13" idx="2"/>
          </p:cNvCxnSpPr>
          <p:nvPr/>
        </p:nvCxnSpPr>
        <p:spPr>
          <a:xfrm>
            <a:off x="5113817" y="2223183"/>
            <a:ext cx="1584224" cy="27945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Conector reto 253"/>
          <p:cNvCxnSpPr>
            <a:stCxn id="40" idx="6"/>
            <a:endCxn id="17" idx="2"/>
          </p:cNvCxnSpPr>
          <p:nvPr/>
        </p:nvCxnSpPr>
        <p:spPr>
          <a:xfrm>
            <a:off x="5113817" y="2483595"/>
            <a:ext cx="1584224" cy="105115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Conector reto 254"/>
          <p:cNvCxnSpPr>
            <a:stCxn id="40" idx="6"/>
            <a:endCxn id="10" idx="2"/>
          </p:cNvCxnSpPr>
          <p:nvPr/>
        </p:nvCxnSpPr>
        <p:spPr>
          <a:xfrm flipV="1">
            <a:off x="5113817" y="1728541"/>
            <a:ext cx="1584224" cy="75505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ector reto 255"/>
          <p:cNvCxnSpPr>
            <a:stCxn id="40" idx="6"/>
            <a:endCxn id="11" idx="2"/>
          </p:cNvCxnSpPr>
          <p:nvPr/>
        </p:nvCxnSpPr>
        <p:spPr>
          <a:xfrm flipV="1">
            <a:off x="5113817" y="1986572"/>
            <a:ext cx="1584224" cy="4970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ector reto 256"/>
          <p:cNvCxnSpPr>
            <a:stCxn id="40" idx="6"/>
            <a:endCxn id="12" idx="2"/>
          </p:cNvCxnSpPr>
          <p:nvPr/>
        </p:nvCxnSpPr>
        <p:spPr>
          <a:xfrm flipV="1">
            <a:off x="5113817" y="2244603"/>
            <a:ext cx="1584224" cy="23899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ector reto 257"/>
          <p:cNvCxnSpPr>
            <a:stCxn id="40" idx="6"/>
            <a:endCxn id="17" idx="2"/>
          </p:cNvCxnSpPr>
          <p:nvPr/>
        </p:nvCxnSpPr>
        <p:spPr>
          <a:xfrm>
            <a:off x="5113817" y="2483595"/>
            <a:ext cx="1584224" cy="105115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Conector reto 258"/>
          <p:cNvCxnSpPr>
            <a:stCxn id="40" idx="6"/>
            <a:endCxn id="14" idx="2"/>
          </p:cNvCxnSpPr>
          <p:nvPr/>
        </p:nvCxnSpPr>
        <p:spPr>
          <a:xfrm>
            <a:off x="5113817" y="2483595"/>
            <a:ext cx="1584224" cy="27707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ector reto 259"/>
          <p:cNvCxnSpPr>
            <a:stCxn id="40" idx="6"/>
            <a:endCxn id="15" idx="2"/>
          </p:cNvCxnSpPr>
          <p:nvPr/>
        </p:nvCxnSpPr>
        <p:spPr>
          <a:xfrm>
            <a:off x="5113817" y="2483595"/>
            <a:ext cx="1584224" cy="53510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ector reto 260"/>
          <p:cNvCxnSpPr>
            <a:stCxn id="40" idx="6"/>
            <a:endCxn id="13" idx="2"/>
          </p:cNvCxnSpPr>
          <p:nvPr/>
        </p:nvCxnSpPr>
        <p:spPr>
          <a:xfrm>
            <a:off x="5113817" y="2483595"/>
            <a:ext cx="1584224" cy="1903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ector reto 261"/>
          <p:cNvCxnSpPr>
            <a:stCxn id="41" idx="6"/>
            <a:endCxn id="15" idx="2"/>
          </p:cNvCxnSpPr>
          <p:nvPr/>
        </p:nvCxnSpPr>
        <p:spPr>
          <a:xfrm>
            <a:off x="5113817" y="3004419"/>
            <a:ext cx="1584224" cy="1427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3" name="Retângulo 262"/>
              <p:cNvSpPr/>
              <p:nvPr/>
            </p:nvSpPr>
            <p:spPr>
              <a:xfrm>
                <a:off x="2229959" y="3714033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</m:oMath>
                  </m:oMathPara>
                </a14:m>
                <a:endParaRPr lang="pt-BR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3" name="Retângulo 2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959" y="3714033"/>
                <a:ext cx="726772" cy="24079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4" name="Retângulo 263"/>
              <p:cNvSpPr/>
              <p:nvPr/>
            </p:nvSpPr>
            <p:spPr>
              <a:xfrm>
                <a:off x="4642431" y="4674891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</m:oMath>
                  </m:oMathPara>
                </a14:m>
                <a:endParaRPr lang="pt-BR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4" name="Retângulo 2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431" y="4674891"/>
                <a:ext cx="726772" cy="24079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5" name="Retângulo 264"/>
              <p:cNvSpPr/>
              <p:nvPr/>
            </p:nvSpPr>
            <p:spPr>
              <a:xfrm>
                <a:off x="4642431" y="572332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𝐱</m:t>
                      </m:r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5" name="Retângulo 2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431" y="572332"/>
                <a:ext cx="726772" cy="24079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6" name="Retângulo 265"/>
              <p:cNvSpPr/>
              <p:nvPr/>
            </p:nvSpPr>
            <p:spPr>
              <a:xfrm>
                <a:off x="5542543" y="1026906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𝐖</m:t>
                      </m:r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6" name="Retângulo 2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543" y="1026906"/>
                <a:ext cx="726772" cy="24079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7" name="Retângulo 266"/>
              <p:cNvSpPr/>
              <p:nvPr/>
            </p:nvSpPr>
            <p:spPr>
              <a:xfrm>
                <a:off x="6442655" y="1387900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𝐟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𝐱𝐖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𝐛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7" name="Retângulo 2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655" y="1387900"/>
                <a:ext cx="726772" cy="240791"/>
              </a:xfrm>
              <a:prstGeom prst="rect">
                <a:avLst/>
              </a:prstGeom>
              <a:blipFill rotWithShape="1">
                <a:blip r:embed="rId6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Retângulo 267"/>
              <p:cNvSpPr/>
              <p:nvPr/>
            </p:nvSpPr>
            <p:spPr>
              <a:xfrm>
                <a:off x="1108924" y="2835015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32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… </m:t>
                      </m:r>
                    </m:oMath>
                  </m:oMathPara>
                </a14:m>
                <a:endParaRPr lang="pt-BR" sz="32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8" name="Retângulo 2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924" y="2835015"/>
                <a:ext cx="726772" cy="240791"/>
              </a:xfrm>
              <a:prstGeom prst="rect">
                <a:avLst/>
              </a:prstGeom>
              <a:blipFill rotWithShape="1">
                <a:blip r:embed="rId7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784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a 2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33723</TotalTime>
  <Words>3418</Words>
  <Application>Microsoft Office PowerPoint</Application>
  <PresentationFormat>Apresentação na tela (16:9)</PresentationFormat>
  <Paragraphs>520</Paragraphs>
  <Slides>45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6" baseType="lpstr">
      <vt:lpstr>Tema do Office</vt:lpstr>
      <vt:lpstr>Aula 17 – Redes Neurais Convolucionais</vt:lpstr>
      <vt:lpstr>Roteiro</vt:lpstr>
      <vt:lpstr>Perceptron de multiplas camadas (MLP)</vt:lpstr>
      <vt:lpstr>Redes Neurais Convolucionais (CNNs)</vt:lpstr>
      <vt:lpstr>Redes Neurais Convolucionais (CNNs)</vt:lpstr>
      <vt:lpstr>Camada convolucional</vt:lpstr>
      <vt:lpstr>Função de ativação</vt:lpstr>
      <vt:lpstr>Camada de pooling</vt:lpstr>
      <vt:lpstr>Camada completamente conectada</vt:lpstr>
      <vt:lpstr>Camada de saída - softmax</vt:lpstr>
      <vt:lpstr>Camada de saída – softmax</vt:lpstr>
      <vt:lpstr>Função de perda (loss)</vt:lpstr>
      <vt:lpstr>Função de perda (loss)</vt:lpstr>
      <vt:lpstr>Entropia cruzada para M&gt;2</vt:lpstr>
      <vt:lpstr>Entropia cruzada para M&gt;2</vt:lpstr>
      <vt:lpstr>Entropia cruzada para M&gt;2</vt:lpstr>
      <vt:lpstr>Entropia cruzada para M=2</vt:lpstr>
      <vt:lpstr>Entropia cruzada para M=2</vt:lpstr>
      <vt:lpstr>Entropia cruzada para M=2</vt:lpstr>
      <vt:lpstr>Otimizadores</vt:lpstr>
      <vt:lpstr>Otimizadores</vt:lpstr>
      <vt:lpstr>Otimizadores</vt:lpstr>
      <vt:lpstr>Otimizadores</vt:lpstr>
      <vt:lpstr>Otimizadores</vt:lpstr>
      <vt:lpstr>Modelos</vt:lpstr>
      <vt:lpstr>Neocognitron (1980) </vt:lpstr>
      <vt:lpstr>LeNet-5 (1998)</vt:lpstr>
      <vt:lpstr>AlexNet (2012)</vt:lpstr>
      <vt:lpstr>Inception (GoogLeNet) (2014)</vt:lpstr>
      <vt:lpstr>Módulos Inception</vt:lpstr>
      <vt:lpstr>VGG (2014) e ResNet (2015)</vt:lpstr>
      <vt:lpstr>Arquiteturas</vt:lpstr>
      <vt:lpstr>Arquiteturas</vt:lpstr>
      <vt:lpstr>Bibliotecas e ambientes de desenvolvimento</vt:lpstr>
      <vt:lpstr>Bibliotecas e ambientes de desenvolvimento</vt:lpstr>
      <vt:lpstr> Bibliotecas e ambientes de desenvolvimento  </vt:lpstr>
      <vt:lpstr> Bibliotecas e ambientes de desenvolvimento  </vt:lpstr>
      <vt:lpstr>Conjuntos de imagens</vt:lpstr>
      <vt:lpstr>Conjuntos de imagens</vt:lpstr>
      <vt:lpstr>Conjuntos de imagens</vt:lpstr>
      <vt:lpstr>Conjuntos de imagens</vt:lpstr>
      <vt:lpstr>Conjuntos de imagens</vt:lpstr>
      <vt:lpstr>Bibliografia</vt:lpstr>
      <vt:lpstr>Bibliografia</vt:lpstr>
      <vt:lpstr>FIM da disciplina!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</dc:creator>
  <cp:lastModifiedBy>.</cp:lastModifiedBy>
  <cp:revision>316</cp:revision>
  <dcterms:created xsi:type="dcterms:W3CDTF">2020-06-26T12:40:46Z</dcterms:created>
  <dcterms:modified xsi:type="dcterms:W3CDTF">2024-01-28T18:41:02Z</dcterms:modified>
</cp:coreProperties>
</file>